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89" r:id="rId5"/>
    <p:sldId id="259" r:id="rId6"/>
    <p:sldId id="283" r:id="rId7"/>
    <p:sldId id="285" r:id="rId8"/>
    <p:sldId id="288" r:id="rId9"/>
    <p:sldId id="279" r:id="rId10"/>
    <p:sldId id="294" r:id="rId11"/>
    <p:sldId id="273" r:id="rId12"/>
    <p:sldId id="293" r:id="rId13"/>
    <p:sldId id="295" r:id="rId14"/>
    <p:sldId id="278" r:id="rId15"/>
    <p:sldId id="274" r:id="rId16"/>
    <p:sldId id="296" r:id="rId17"/>
    <p:sldId id="297" r:id="rId18"/>
    <p:sldId id="267" r:id="rId19"/>
    <p:sldId id="268" r:id="rId20"/>
    <p:sldId id="269" r:id="rId21"/>
    <p:sldId id="282" r:id="rId22"/>
    <p:sldId id="270" r:id="rId23"/>
    <p:sldId id="29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672" y="-4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A21832B-C31E-4E94-9B84-9E5BE513260C}"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A21832B-C31E-4E94-9B84-9E5BE513260C}"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DA21832B-C31E-4E94-9B84-9E5BE513260C}"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21832B-C31E-4E94-9B84-9E5BE513260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BADB0ADC-BBC9-4A3F-9C36-C2BA91DA333B}" type="datetimeFigureOut">
              <a:rPr lang="en-US" smtClean="0"/>
              <a:t>1/15/2016</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DA21832B-C31E-4E94-9B84-9E5BE513260C}"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BADB0ADC-BBC9-4A3F-9C36-C2BA91DA333B}" type="datetimeFigureOut">
              <a:rPr lang="en-US" smtClean="0"/>
              <a:t>1/15/2016</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DA21832B-C31E-4E94-9B84-9E5BE513260C}"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xkcd.com/1133/"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219200"/>
            <a:ext cx="7406640" cy="2005584"/>
          </a:xfrm>
        </p:spPr>
        <p:txBody>
          <a:bodyPr>
            <a:noAutofit/>
          </a:bodyPr>
          <a:lstStyle/>
          <a:p>
            <a:pPr algn="ctr"/>
            <a:r>
              <a:rPr lang="en-US" sz="5400" dirty="0" smtClean="0"/>
              <a:t>Making Our CASE:</a:t>
            </a:r>
            <a:r>
              <a:rPr lang="en-US" sz="4800" dirty="0" smtClean="0"/>
              <a:t/>
            </a:r>
            <a:br>
              <a:rPr lang="en-US" sz="4800" dirty="0" smtClean="0"/>
            </a:br>
            <a:r>
              <a:rPr lang="en-US" sz="4000" dirty="0" smtClean="0"/>
              <a:t>Catalyzing Advocacy in </a:t>
            </a:r>
            <a:br>
              <a:rPr lang="en-US" sz="4000" dirty="0" smtClean="0"/>
            </a:br>
            <a:r>
              <a:rPr lang="en-US" sz="4000" dirty="0" smtClean="0"/>
              <a:t>Science and Engineering</a:t>
            </a:r>
            <a:endParaRPr lang="en-US" sz="4000" dirty="0"/>
          </a:p>
        </p:txBody>
      </p:sp>
      <p:sp>
        <p:nvSpPr>
          <p:cNvPr id="3" name="Subtitle 2"/>
          <p:cNvSpPr>
            <a:spLocks noGrp="1"/>
          </p:cNvSpPr>
          <p:nvPr>
            <p:ph type="subTitle" idx="1"/>
          </p:nvPr>
        </p:nvSpPr>
        <p:spPr>
          <a:xfrm>
            <a:off x="1371600" y="4495800"/>
            <a:ext cx="7406640" cy="1752600"/>
          </a:xfrm>
        </p:spPr>
        <p:txBody>
          <a:bodyPr>
            <a:normAutofit lnSpcReduction="10000"/>
          </a:bodyPr>
          <a:lstStyle/>
          <a:p>
            <a:pPr algn="ctr"/>
            <a:r>
              <a:rPr lang="en-US" sz="2000" dirty="0" smtClean="0"/>
              <a:t>Jennifer </a:t>
            </a:r>
            <a:r>
              <a:rPr lang="en-US" sz="2000" dirty="0" smtClean="0"/>
              <a:t>Haick (jehaick@luc.edu)</a:t>
            </a:r>
            <a:endParaRPr lang="en-US" sz="2000" dirty="0" smtClean="0"/>
          </a:p>
          <a:p>
            <a:pPr algn="ctr"/>
            <a:r>
              <a:rPr lang="en-US" sz="2000" dirty="0" smtClean="0"/>
              <a:t>5</a:t>
            </a:r>
            <a:r>
              <a:rPr lang="en-US" sz="2000" baseline="30000" dirty="0" smtClean="0"/>
              <a:t>th</a:t>
            </a:r>
            <a:r>
              <a:rPr lang="en-US" sz="2000" dirty="0" smtClean="0"/>
              <a:t> year PhD Candidate</a:t>
            </a:r>
          </a:p>
          <a:p>
            <a:pPr algn="ctr"/>
            <a:r>
              <a:rPr lang="en-US" sz="2000" dirty="0" smtClean="0"/>
              <a:t>January 12, 2016</a:t>
            </a:r>
          </a:p>
          <a:p>
            <a:pPr algn="ctr"/>
            <a:endParaRPr lang="en-US" sz="2000" dirty="0"/>
          </a:p>
          <a:p>
            <a:pPr algn="ctr"/>
            <a:r>
              <a:rPr lang="en-US" sz="2000" dirty="0" smtClean="0"/>
              <a:t>Graduate Student Council Seminar Series</a:t>
            </a:r>
            <a:endParaRPr lang="en-US" sz="2000" dirty="0"/>
          </a:p>
        </p:txBody>
      </p:sp>
      <p:sp>
        <p:nvSpPr>
          <p:cNvPr id="4" name="TextBox 3"/>
          <p:cNvSpPr txBox="1"/>
          <p:nvPr/>
        </p:nvSpPr>
        <p:spPr>
          <a:xfrm>
            <a:off x="1981200" y="252484"/>
            <a:ext cx="5759782" cy="369332"/>
          </a:xfrm>
          <a:prstGeom prst="rect">
            <a:avLst/>
          </a:prstGeom>
          <a:noFill/>
        </p:spPr>
        <p:txBody>
          <a:bodyPr wrap="none" rtlCol="0">
            <a:spAutoFit/>
          </a:bodyPr>
          <a:lstStyle/>
          <a:p>
            <a:r>
              <a:rPr lang="en-US" dirty="0" smtClean="0"/>
              <a:t>IMAGES ARE FROM AAAS (or pictures that I took myself)</a:t>
            </a:r>
            <a:endParaRPr lang="en-US" dirty="0"/>
          </a:p>
        </p:txBody>
      </p:sp>
    </p:spTree>
    <p:extLst>
      <p:ext uri="{BB962C8B-B14F-4D97-AF65-F5344CB8AC3E}">
        <p14:creationId xmlns:p14="http://schemas.microsoft.com/office/powerpoint/2010/main" val="30723401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FY2016 Science Funding Increases</a:t>
            </a:r>
            <a:endParaRPr lang="en-US" sz="3000" dirty="0">
              <a:effectLst/>
            </a:endParaRPr>
          </a:p>
        </p:txBody>
      </p:sp>
      <p:pic>
        <p:nvPicPr>
          <p:cNvPr id="1026" name="Picture 2" descr="http://news.sciencemag.org/sites/default/files/BUDGET11.jpg"/>
          <p:cNvPicPr>
            <a:picLocks noChangeAspect="1" noChangeArrowheads="1"/>
          </p:cNvPicPr>
          <p:nvPr/>
        </p:nvPicPr>
        <p:blipFill rotWithShape="1">
          <a:blip r:embed="rId2">
            <a:extLst>
              <a:ext uri="{28A0092B-C50C-407E-A947-70E740481C1C}">
                <a14:useLocalDpi xmlns:a14="http://schemas.microsoft.com/office/drawing/2010/main" val="0"/>
              </a:ext>
            </a:extLst>
          </a:blip>
          <a:srcRect t="65059"/>
          <a:stretch/>
        </p:blipFill>
        <p:spPr bwMode="auto">
          <a:xfrm>
            <a:off x="2438400" y="908383"/>
            <a:ext cx="5403945" cy="579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0871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Congress: Structure and Processes</a:t>
            </a:r>
            <a:endParaRPr lang="en-US" sz="3000" dirty="0">
              <a:effectLst/>
            </a:endParaRPr>
          </a:p>
        </p:txBody>
      </p:sp>
      <p:sp>
        <p:nvSpPr>
          <p:cNvPr id="3" name="Content Placeholder 2"/>
          <p:cNvSpPr>
            <a:spLocks noGrp="1"/>
          </p:cNvSpPr>
          <p:nvPr>
            <p:ph idx="1"/>
          </p:nvPr>
        </p:nvSpPr>
        <p:spPr>
          <a:xfrm>
            <a:off x="1981200" y="1066800"/>
            <a:ext cx="6870192" cy="4800600"/>
          </a:xfrm>
        </p:spPr>
        <p:txBody>
          <a:bodyPr>
            <a:noAutofit/>
          </a:bodyPr>
          <a:lstStyle/>
          <a:p>
            <a:r>
              <a:rPr lang="en-US" sz="2000" dirty="0" smtClean="0"/>
              <a:t>Judy Schneider </a:t>
            </a:r>
            <a:endParaRPr lang="en-US" sz="2000" dirty="0"/>
          </a:p>
          <a:p>
            <a:pPr lvl="1"/>
            <a:r>
              <a:rPr lang="en-US" sz="1800" dirty="0" smtClean="0"/>
              <a:t>National treasure! </a:t>
            </a:r>
          </a:p>
          <a:p>
            <a:pPr lvl="1"/>
            <a:r>
              <a:rPr lang="en-US" sz="1800" dirty="0" smtClean="0"/>
              <a:t>Specialist on Congress, Government and Finance </a:t>
            </a:r>
            <a:r>
              <a:rPr lang="en-US" sz="1800" dirty="0"/>
              <a:t>D</a:t>
            </a:r>
            <a:r>
              <a:rPr lang="en-US" sz="1800" dirty="0" smtClean="0"/>
              <a:t>ivision, Congressional </a:t>
            </a:r>
            <a:r>
              <a:rPr lang="en-US" sz="1800" dirty="0"/>
              <a:t>R</a:t>
            </a:r>
            <a:r>
              <a:rPr lang="en-US" sz="1800" dirty="0" smtClean="0"/>
              <a:t>esearch </a:t>
            </a:r>
            <a:r>
              <a:rPr lang="en-US" sz="1800" dirty="0"/>
              <a:t>S</a:t>
            </a:r>
            <a:r>
              <a:rPr lang="en-US" sz="1800" dirty="0" smtClean="0"/>
              <a:t>ervice, Library of </a:t>
            </a:r>
            <a:r>
              <a:rPr lang="en-US" sz="1800" dirty="0"/>
              <a:t>C</a:t>
            </a:r>
            <a:r>
              <a:rPr lang="en-US" sz="1800" dirty="0" smtClean="0"/>
              <a:t>ongress</a:t>
            </a:r>
          </a:p>
          <a:p>
            <a:pPr lvl="1"/>
            <a:r>
              <a:rPr lang="en-US" sz="1800" dirty="0" smtClean="0"/>
              <a:t>Meets with new members of Congress for crash course orientation prior to taking office</a:t>
            </a:r>
          </a:p>
          <a:p>
            <a:pPr lvl="1"/>
            <a:endParaRPr lang="en-US" sz="1800" dirty="0"/>
          </a:p>
          <a:p>
            <a:r>
              <a:rPr lang="en-US" sz="1800" dirty="0" smtClean="0"/>
              <a:t>Congress is not driven by </a:t>
            </a:r>
            <a:r>
              <a:rPr lang="en-US" sz="1800" b="1" dirty="0" smtClean="0"/>
              <a:t>policy</a:t>
            </a:r>
            <a:r>
              <a:rPr lang="en-US" sz="1800" dirty="0" smtClean="0"/>
              <a:t> alone</a:t>
            </a:r>
          </a:p>
          <a:p>
            <a:pPr lvl="1"/>
            <a:r>
              <a:rPr lang="en-US" sz="1800" b="1" dirty="0" smtClean="0"/>
              <a:t>Politics</a:t>
            </a:r>
            <a:r>
              <a:rPr lang="en-US" sz="1800" dirty="0" smtClean="0"/>
              <a:t> – who the players are, more than the party</a:t>
            </a:r>
          </a:p>
          <a:p>
            <a:pPr lvl="1"/>
            <a:r>
              <a:rPr lang="en-US" sz="1800" b="1" dirty="0" smtClean="0"/>
              <a:t>Procedure</a:t>
            </a:r>
            <a:r>
              <a:rPr lang="en-US" sz="1800" dirty="0" smtClean="0"/>
              <a:t> – how the institution operates</a:t>
            </a:r>
          </a:p>
          <a:p>
            <a:pPr lvl="1"/>
            <a:endParaRPr lang="en-US" sz="1800" dirty="0" smtClean="0"/>
          </a:p>
          <a:p>
            <a:r>
              <a:rPr lang="en-US" sz="1800" dirty="0"/>
              <a:t>Youngest congress in recent history, most of whom have not seen “regular order”</a:t>
            </a:r>
          </a:p>
          <a:p>
            <a:pPr lvl="1"/>
            <a:r>
              <a:rPr lang="en-US" sz="1800" dirty="0"/>
              <a:t>1 chemist, 1 microbiology, 1 physicist, 1 mathematician, 8 engineers, 25 medical degrees, 213 law degrees</a:t>
            </a:r>
          </a:p>
          <a:p>
            <a:pPr lvl="1"/>
            <a:endParaRPr lang="en-US" sz="1800" dirty="0"/>
          </a:p>
        </p:txBody>
      </p:sp>
      <p:pic>
        <p:nvPicPr>
          <p:cNvPr id="6146" name="Picture 2" descr="http://www.multibriefs.com/briefs/aams/Spring.Conf.Judy.Schnei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1466850"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51518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a:effectLst/>
              </a:rPr>
              <a:t>Congress: Structure and Processes</a:t>
            </a:r>
            <a:endParaRPr lang="en-US" sz="3000" dirty="0"/>
          </a:p>
        </p:txBody>
      </p:sp>
      <p:sp>
        <p:nvSpPr>
          <p:cNvPr id="3" name="Content Placeholder 2"/>
          <p:cNvSpPr>
            <a:spLocks noGrp="1"/>
          </p:cNvSpPr>
          <p:nvPr>
            <p:ph idx="1"/>
          </p:nvPr>
        </p:nvSpPr>
        <p:spPr>
          <a:xfrm>
            <a:off x="1435608" y="990600"/>
            <a:ext cx="7498080" cy="5715000"/>
          </a:xfrm>
        </p:spPr>
        <p:txBody>
          <a:bodyPr>
            <a:noAutofit/>
          </a:bodyPr>
          <a:lstStyle/>
          <a:p>
            <a:r>
              <a:rPr lang="en-US" sz="2000" u="sng" dirty="0"/>
              <a:t>Senate </a:t>
            </a:r>
          </a:p>
          <a:p>
            <a:pPr lvl="1"/>
            <a:r>
              <a:rPr lang="en-US" sz="1800" dirty="0" smtClean="0"/>
              <a:t>Each </a:t>
            </a:r>
            <a:r>
              <a:rPr lang="en-US" sz="1800" dirty="0"/>
              <a:t>state gets two </a:t>
            </a:r>
            <a:r>
              <a:rPr lang="en-US" sz="1800" dirty="0" smtClean="0"/>
              <a:t>representatives</a:t>
            </a:r>
          </a:p>
          <a:p>
            <a:pPr lvl="1"/>
            <a:r>
              <a:rPr lang="en-US" sz="1800" dirty="0" smtClean="0"/>
              <a:t>Mostly driven by </a:t>
            </a:r>
            <a:r>
              <a:rPr lang="en-US" sz="1800" b="1" dirty="0" smtClean="0"/>
              <a:t>politics</a:t>
            </a:r>
          </a:p>
          <a:p>
            <a:pPr lvl="2"/>
            <a:r>
              <a:rPr lang="en-US" sz="1800" dirty="0" smtClean="0"/>
              <a:t>Seniority is a major factor in committee assignments, however party control is often irrelevant</a:t>
            </a:r>
          </a:p>
          <a:p>
            <a:pPr lvl="2"/>
            <a:r>
              <a:rPr lang="en-US" sz="1800" dirty="0" smtClean="0"/>
              <a:t>Unanimous consent can speed procedures along, but a Senator can talk about whatever they want as long as they want (in most cases)</a:t>
            </a:r>
          </a:p>
          <a:p>
            <a:pPr marL="82296" indent="0">
              <a:buNone/>
            </a:pPr>
            <a:endParaRPr lang="en-US" sz="1800" dirty="0"/>
          </a:p>
          <a:p>
            <a:r>
              <a:rPr lang="en-US" sz="2000" u="sng" dirty="0"/>
              <a:t>House of Representatives </a:t>
            </a:r>
          </a:p>
          <a:p>
            <a:pPr lvl="1"/>
            <a:r>
              <a:rPr lang="en-US" sz="1800" dirty="0" smtClean="0"/>
              <a:t>Number </a:t>
            </a:r>
            <a:r>
              <a:rPr lang="en-US" sz="1800" dirty="0"/>
              <a:t>of representatives per state is based on the state’s </a:t>
            </a:r>
            <a:r>
              <a:rPr lang="en-US" sz="1800" dirty="0" smtClean="0"/>
              <a:t>population</a:t>
            </a:r>
          </a:p>
          <a:p>
            <a:pPr lvl="1"/>
            <a:r>
              <a:rPr lang="en-US" sz="1800" dirty="0" smtClean="0"/>
              <a:t>Mostly driven by </a:t>
            </a:r>
            <a:r>
              <a:rPr lang="en-US" sz="1800" b="1" dirty="0" smtClean="0"/>
              <a:t>procedure</a:t>
            </a:r>
          </a:p>
          <a:p>
            <a:pPr lvl="2"/>
            <a:r>
              <a:rPr lang="en-US" sz="1800" dirty="0" smtClean="0"/>
              <a:t>Majority vote needed to bring bill to floor</a:t>
            </a:r>
          </a:p>
          <a:p>
            <a:pPr lvl="2"/>
            <a:r>
              <a:rPr lang="en-US" sz="1800" dirty="0" smtClean="0"/>
              <a:t>Committee on Rules set specific guidelines for hearings, House members must adhere to rules</a:t>
            </a:r>
            <a:endParaRPr lang="en-US" sz="1800" dirty="0"/>
          </a:p>
          <a:p>
            <a:endParaRPr lang="en-US" sz="1800" dirty="0"/>
          </a:p>
          <a:p>
            <a:endParaRPr lang="en-US" sz="1800" dirty="0"/>
          </a:p>
        </p:txBody>
      </p:sp>
    </p:spTree>
    <p:extLst>
      <p:ext uri="{BB962C8B-B14F-4D97-AF65-F5344CB8AC3E}">
        <p14:creationId xmlns:p14="http://schemas.microsoft.com/office/powerpoint/2010/main" val="48114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066800"/>
            <a:ext cx="7498080" cy="4800600"/>
          </a:xfrm>
        </p:spPr>
        <p:txBody>
          <a:bodyPr>
            <a:noAutofit/>
          </a:bodyPr>
          <a:lstStyle/>
          <a:p>
            <a:r>
              <a:rPr lang="en-US" sz="2400" dirty="0" smtClean="0"/>
              <a:t>Each branch has </a:t>
            </a:r>
            <a:r>
              <a:rPr lang="en-US" sz="2400" b="1" dirty="0" smtClean="0"/>
              <a:t>committees</a:t>
            </a:r>
            <a:endParaRPr lang="en-US" sz="2400" dirty="0" smtClean="0"/>
          </a:p>
          <a:p>
            <a:pPr lvl="1"/>
            <a:r>
              <a:rPr lang="en-US" sz="1800" dirty="0" smtClean="0"/>
              <a:t>Consider, shape and pass//Accept, analyze, amend and pass legislation</a:t>
            </a:r>
          </a:p>
          <a:p>
            <a:pPr lvl="1"/>
            <a:endParaRPr lang="en-US" sz="1800" dirty="0"/>
          </a:p>
          <a:p>
            <a:r>
              <a:rPr lang="en-US" sz="2400" dirty="0" smtClean="0"/>
              <a:t>Standing committees</a:t>
            </a:r>
          </a:p>
          <a:p>
            <a:pPr lvl="1"/>
            <a:r>
              <a:rPr lang="en-US" sz="1800" dirty="0" smtClean="0"/>
              <a:t>Assigned bills, hold hearings about bills, most bills die in committee</a:t>
            </a:r>
          </a:p>
          <a:p>
            <a:r>
              <a:rPr lang="en-US" sz="2400" dirty="0" smtClean="0"/>
              <a:t>Select committees</a:t>
            </a:r>
          </a:p>
          <a:p>
            <a:pPr lvl="1"/>
            <a:r>
              <a:rPr lang="en-US" sz="1800" dirty="0" smtClean="0"/>
              <a:t>Temporary, for a specific purpose</a:t>
            </a:r>
          </a:p>
          <a:p>
            <a:pPr lvl="1"/>
            <a:r>
              <a:rPr lang="en-US" sz="1800" dirty="0" smtClean="0"/>
              <a:t>More for an investigation, don’t always draft legislation</a:t>
            </a:r>
          </a:p>
          <a:p>
            <a:r>
              <a:rPr lang="en-US" sz="2400" dirty="0" smtClean="0"/>
              <a:t>Joint committees</a:t>
            </a:r>
          </a:p>
          <a:p>
            <a:pPr lvl="1"/>
            <a:r>
              <a:rPr lang="en-US" sz="1800" dirty="0" smtClean="0"/>
              <a:t>Similar to select committees, but members from House and Senate</a:t>
            </a:r>
          </a:p>
          <a:p>
            <a:r>
              <a:rPr lang="en-US" sz="2400" dirty="0" smtClean="0"/>
              <a:t>Conference committees</a:t>
            </a:r>
          </a:p>
          <a:p>
            <a:pPr lvl="1"/>
            <a:r>
              <a:rPr lang="en-US" sz="1800" dirty="0" smtClean="0"/>
              <a:t>Created when the House and Senate need to reconcile different versions of the same bill</a:t>
            </a:r>
            <a:endParaRPr lang="en-US" sz="1800" dirty="0"/>
          </a:p>
        </p:txBody>
      </p:sp>
      <p:sp>
        <p:nvSpPr>
          <p:cNvPr id="4" name="Title 1"/>
          <p:cNvSpPr>
            <a:spLocks noGrp="1"/>
          </p:cNvSpPr>
          <p:nvPr>
            <p:ph type="title"/>
          </p:nvPr>
        </p:nvSpPr>
        <p:spPr>
          <a:xfrm>
            <a:off x="1435608" y="-76200"/>
            <a:ext cx="7498080" cy="1143000"/>
          </a:xfrm>
        </p:spPr>
        <p:txBody>
          <a:bodyPr>
            <a:normAutofit/>
          </a:bodyPr>
          <a:lstStyle/>
          <a:p>
            <a:pPr algn="ctr"/>
            <a:r>
              <a:rPr lang="en-US" sz="3000" dirty="0">
                <a:effectLst/>
              </a:rPr>
              <a:t>Congress: Structure and Processes</a:t>
            </a:r>
            <a:endParaRPr lang="en-US" sz="3000" dirty="0"/>
          </a:p>
        </p:txBody>
      </p:sp>
    </p:spTree>
    <p:extLst>
      <p:ext uri="{BB962C8B-B14F-4D97-AF65-F5344CB8AC3E}">
        <p14:creationId xmlns:p14="http://schemas.microsoft.com/office/powerpoint/2010/main" val="286432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Appropriation Subcommittees for Science</a:t>
            </a:r>
            <a:endParaRPr lang="en-US" sz="3000" dirty="0">
              <a:effectLst/>
            </a:endParaRPr>
          </a:p>
        </p:txBody>
      </p:sp>
      <p:sp>
        <p:nvSpPr>
          <p:cNvPr id="4" name="Content Placeholder 3"/>
          <p:cNvSpPr>
            <a:spLocks noGrp="1"/>
          </p:cNvSpPr>
          <p:nvPr>
            <p:ph sz="half" idx="1"/>
          </p:nvPr>
        </p:nvSpPr>
        <p:spPr>
          <a:xfrm>
            <a:off x="1143000" y="1143000"/>
            <a:ext cx="3810000" cy="5029200"/>
          </a:xfrm>
          <a:ln>
            <a:solidFill>
              <a:schemeClr val="tx1"/>
            </a:solidFill>
          </a:ln>
        </p:spPr>
        <p:txBody>
          <a:bodyPr>
            <a:noAutofit/>
          </a:bodyPr>
          <a:lstStyle/>
          <a:p>
            <a:r>
              <a:rPr lang="en-US" sz="1600" b="1" u="sng" dirty="0" smtClean="0"/>
              <a:t>Agriculture</a:t>
            </a:r>
          </a:p>
          <a:p>
            <a:pPr lvl="1"/>
            <a:r>
              <a:rPr lang="en-US" sz="1600" dirty="0" smtClean="0"/>
              <a:t>U.S. Department of Agriculture</a:t>
            </a:r>
          </a:p>
          <a:p>
            <a:r>
              <a:rPr lang="en-US" sz="1600" b="1" u="sng" dirty="0" smtClean="0"/>
              <a:t>Commerce, Justice, Science</a:t>
            </a:r>
          </a:p>
          <a:p>
            <a:pPr lvl="1"/>
            <a:r>
              <a:rPr lang="en-US" sz="1600" dirty="0" smtClean="0"/>
              <a:t>National Aeronautics and Space Administration</a:t>
            </a:r>
          </a:p>
          <a:p>
            <a:pPr lvl="1"/>
            <a:r>
              <a:rPr lang="en-US" sz="1600" dirty="0" smtClean="0"/>
              <a:t>Department of Commerce –</a:t>
            </a:r>
          </a:p>
          <a:p>
            <a:pPr lvl="2"/>
            <a:r>
              <a:rPr lang="en-US" sz="1600" dirty="0" smtClean="0"/>
              <a:t>National Institutes of Standards and Technology</a:t>
            </a:r>
          </a:p>
          <a:p>
            <a:pPr lvl="2"/>
            <a:r>
              <a:rPr lang="en-US" sz="1600" dirty="0" smtClean="0"/>
              <a:t>National Oceanic and Atmospheric Administration</a:t>
            </a:r>
          </a:p>
          <a:p>
            <a:pPr lvl="1"/>
            <a:r>
              <a:rPr lang="en-US" sz="1600" dirty="0" smtClean="0"/>
              <a:t>National Science Foundation</a:t>
            </a:r>
          </a:p>
          <a:p>
            <a:pPr lvl="1"/>
            <a:r>
              <a:rPr lang="en-US" sz="1600" dirty="0" smtClean="0"/>
              <a:t>Office of Science and Technology Policy</a:t>
            </a:r>
          </a:p>
          <a:p>
            <a:r>
              <a:rPr lang="en-US" sz="1600" b="1" u="sng" dirty="0" smtClean="0"/>
              <a:t>Defense</a:t>
            </a:r>
          </a:p>
          <a:p>
            <a:pPr lvl="1"/>
            <a:r>
              <a:rPr lang="en-US" sz="1600" dirty="0" smtClean="0"/>
              <a:t>Defense Department (military)</a:t>
            </a:r>
          </a:p>
          <a:p>
            <a:pPr lvl="2"/>
            <a:r>
              <a:rPr lang="en-US" sz="1600" dirty="0" smtClean="0"/>
              <a:t>Defense Advanced Research Projects Agency</a:t>
            </a:r>
          </a:p>
        </p:txBody>
      </p:sp>
      <p:sp>
        <p:nvSpPr>
          <p:cNvPr id="5" name="Content Placeholder 4"/>
          <p:cNvSpPr>
            <a:spLocks noGrp="1"/>
          </p:cNvSpPr>
          <p:nvPr>
            <p:ph sz="half" idx="2"/>
          </p:nvPr>
        </p:nvSpPr>
        <p:spPr>
          <a:xfrm>
            <a:off x="5105400" y="990600"/>
            <a:ext cx="3886200" cy="5334000"/>
          </a:xfrm>
          <a:ln>
            <a:solidFill>
              <a:schemeClr val="tx1"/>
            </a:solidFill>
          </a:ln>
        </p:spPr>
        <p:txBody>
          <a:bodyPr>
            <a:noAutofit/>
          </a:bodyPr>
          <a:lstStyle/>
          <a:p>
            <a:r>
              <a:rPr lang="en-US" sz="1600" b="1" u="sng" dirty="0" smtClean="0"/>
              <a:t>Energy and Water</a:t>
            </a:r>
          </a:p>
          <a:p>
            <a:pPr lvl="1"/>
            <a:r>
              <a:rPr lang="en-US" sz="1600" dirty="0" smtClean="0"/>
              <a:t>Department of Energy</a:t>
            </a:r>
          </a:p>
          <a:p>
            <a:pPr lvl="1"/>
            <a:r>
              <a:rPr lang="en-US" sz="1600" dirty="0" smtClean="0"/>
              <a:t>Forest Service (USDA)</a:t>
            </a:r>
          </a:p>
          <a:p>
            <a:r>
              <a:rPr lang="en-US" sz="1600" b="1" u="sng" dirty="0" smtClean="0"/>
              <a:t>Homeland Security</a:t>
            </a:r>
          </a:p>
          <a:p>
            <a:pPr lvl="1"/>
            <a:r>
              <a:rPr lang="en-US" sz="1600" dirty="0" smtClean="0"/>
              <a:t>Department of Homeland Security</a:t>
            </a:r>
          </a:p>
          <a:p>
            <a:r>
              <a:rPr lang="en-US" sz="1600" b="1" u="sng" dirty="0" smtClean="0"/>
              <a:t>Interior and Environment</a:t>
            </a:r>
          </a:p>
          <a:p>
            <a:pPr lvl="1"/>
            <a:r>
              <a:rPr lang="en-US" sz="1600" dirty="0" smtClean="0"/>
              <a:t>Department of Interior – </a:t>
            </a:r>
          </a:p>
          <a:p>
            <a:pPr lvl="2"/>
            <a:r>
              <a:rPr lang="en-US" sz="1600" dirty="0" smtClean="0"/>
              <a:t>U.S. Fish and Wildlife Service</a:t>
            </a:r>
          </a:p>
          <a:p>
            <a:pPr lvl="2"/>
            <a:r>
              <a:rPr lang="en-US" sz="1600" dirty="0" smtClean="0"/>
              <a:t>U.S. Geologic Survey</a:t>
            </a:r>
          </a:p>
          <a:p>
            <a:pPr lvl="1"/>
            <a:r>
              <a:rPr lang="en-US" sz="1600" dirty="0" smtClean="0"/>
              <a:t>Environmental Protection Agency</a:t>
            </a:r>
          </a:p>
          <a:p>
            <a:r>
              <a:rPr lang="en-US" sz="1600" b="1" u="sng" dirty="0" smtClean="0"/>
              <a:t>Labor, HHS, Education</a:t>
            </a:r>
          </a:p>
          <a:p>
            <a:pPr lvl="1"/>
            <a:r>
              <a:rPr lang="en-US" sz="1600" dirty="0" smtClean="0"/>
              <a:t>Department of Education</a:t>
            </a:r>
          </a:p>
          <a:p>
            <a:pPr lvl="1"/>
            <a:r>
              <a:rPr lang="en-US" sz="1600" dirty="0" smtClean="0"/>
              <a:t>Department of Health and Human Services</a:t>
            </a:r>
          </a:p>
          <a:p>
            <a:pPr lvl="2"/>
            <a:r>
              <a:rPr lang="en-US" sz="1600" dirty="0" smtClean="0"/>
              <a:t>National Institutes of Health</a:t>
            </a:r>
          </a:p>
          <a:p>
            <a:pPr lvl="2"/>
            <a:r>
              <a:rPr lang="en-US" sz="1600" dirty="0" smtClean="0"/>
              <a:t>Center for Disease Control and Prevention</a:t>
            </a:r>
          </a:p>
        </p:txBody>
      </p:sp>
    </p:spTree>
    <p:extLst>
      <p:ext uri="{BB962C8B-B14F-4D97-AF65-F5344CB8AC3E}">
        <p14:creationId xmlns:p14="http://schemas.microsoft.com/office/powerpoint/2010/main" val="1556625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05000" y="2286000"/>
            <a:ext cx="6477000" cy="1143000"/>
          </a:xfrm>
        </p:spPr>
        <p:txBody>
          <a:bodyPr>
            <a:noAutofit/>
          </a:bodyPr>
          <a:lstStyle/>
          <a:p>
            <a:pPr algn="ctr"/>
            <a:r>
              <a:rPr lang="en-US" sz="7200" dirty="0" smtClean="0"/>
              <a:t>Advocacy!</a:t>
            </a:r>
            <a:endParaRPr lang="en-US" sz="7200" dirty="0"/>
          </a:p>
        </p:txBody>
      </p:sp>
    </p:spTree>
    <p:extLst>
      <p:ext uri="{BB962C8B-B14F-4D97-AF65-F5344CB8AC3E}">
        <p14:creationId xmlns:p14="http://schemas.microsoft.com/office/powerpoint/2010/main" val="281391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76200"/>
            <a:ext cx="7498080" cy="1143000"/>
          </a:xfrm>
        </p:spPr>
        <p:txBody>
          <a:bodyPr>
            <a:normAutofit/>
          </a:bodyPr>
          <a:lstStyle/>
          <a:p>
            <a:pPr algn="ctr"/>
            <a:r>
              <a:rPr lang="en-US" sz="3000" dirty="0" smtClean="0">
                <a:effectLst/>
              </a:rPr>
              <a:t>Science Advocacy is Important!</a:t>
            </a:r>
            <a:endParaRPr lang="en-US" sz="3000" dirty="0">
              <a:effectLst/>
            </a:endParaRPr>
          </a:p>
        </p:txBody>
      </p:sp>
      <p:sp>
        <p:nvSpPr>
          <p:cNvPr id="4" name="Content Placeholder 3"/>
          <p:cNvSpPr>
            <a:spLocks noGrp="1"/>
          </p:cNvSpPr>
          <p:nvPr>
            <p:ph idx="1"/>
          </p:nvPr>
        </p:nvSpPr>
        <p:spPr>
          <a:xfrm>
            <a:off x="1435608" y="1066800"/>
            <a:ext cx="7498080" cy="5181600"/>
          </a:xfrm>
        </p:spPr>
        <p:txBody>
          <a:bodyPr>
            <a:normAutofit lnSpcReduction="10000"/>
          </a:bodyPr>
          <a:lstStyle/>
          <a:p>
            <a:r>
              <a:rPr lang="en-US" sz="2000" dirty="0" smtClean="0"/>
              <a:t>We have a responsibility to communicate the science to the public!</a:t>
            </a:r>
          </a:p>
          <a:p>
            <a:endParaRPr lang="en-US" sz="2000" dirty="0" smtClean="0"/>
          </a:p>
          <a:p>
            <a:r>
              <a:rPr lang="en-US" sz="2000" dirty="0" smtClean="0"/>
              <a:t>Build trust while gaining awareness of public perceptions</a:t>
            </a:r>
          </a:p>
          <a:p>
            <a:r>
              <a:rPr lang="en-US" sz="2000" dirty="0" smtClean="0"/>
              <a:t>Get others excited about science</a:t>
            </a:r>
          </a:p>
          <a:p>
            <a:endParaRPr lang="en-US" sz="2000" dirty="0" smtClean="0"/>
          </a:p>
          <a:p>
            <a:r>
              <a:rPr lang="en-US" sz="2000" dirty="0" smtClean="0"/>
              <a:t>Brings meaning to your work</a:t>
            </a:r>
          </a:p>
          <a:p>
            <a:endParaRPr lang="en-US" sz="2000" dirty="0" smtClean="0"/>
          </a:p>
          <a:p>
            <a:endParaRPr lang="en-US" sz="2000" dirty="0"/>
          </a:p>
          <a:p>
            <a:endParaRPr lang="en-US" sz="2000" dirty="0" smtClean="0"/>
          </a:p>
          <a:p>
            <a:endParaRPr lang="en-US" sz="2000" dirty="0"/>
          </a:p>
          <a:p>
            <a:endParaRPr lang="en-US" sz="2000" dirty="0" smtClean="0"/>
          </a:p>
          <a:p>
            <a:endParaRPr lang="en-US" sz="2000" dirty="0"/>
          </a:p>
          <a:p>
            <a:r>
              <a:rPr lang="en-US" sz="2000" dirty="0" smtClean="0"/>
              <a:t>AAAS.org/</a:t>
            </a:r>
            <a:r>
              <a:rPr lang="en-US" sz="2000" dirty="0" err="1" smtClean="0"/>
              <a:t>communicatingscience</a:t>
            </a:r>
            <a:endParaRPr lang="en-US" sz="2000" dirty="0" smtClean="0"/>
          </a:p>
        </p:txBody>
      </p:sp>
    </p:spTree>
    <p:extLst>
      <p:ext uri="{BB962C8B-B14F-4D97-AF65-F5344CB8AC3E}">
        <p14:creationId xmlns:p14="http://schemas.microsoft.com/office/powerpoint/2010/main" val="2357964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anim calcmode="lin" valueType="num">
                                      <p:cBhvr additive="base">
                                        <p:cTn id="1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 calcmode="lin" valueType="num">
                                      <p:cBhvr additive="base">
                                        <p:cTn id="1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Some things to keep in mind…</a:t>
            </a:r>
            <a:endParaRPr lang="en-US" sz="3000" dirty="0">
              <a:effectLst/>
            </a:endParaRPr>
          </a:p>
        </p:txBody>
      </p:sp>
      <p:sp>
        <p:nvSpPr>
          <p:cNvPr id="23" name="Content Placeholder 22"/>
          <p:cNvSpPr>
            <a:spLocks noGrp="1"/>
          </p:cNvSpPr>
          <p:nvPr>
            <p:ph idx="1"/>
          </p:nvPr>
        </p:nvSpPr>
        <p:spPr>
          <a:xfrm>
            <a:off x="1435608" y="1066800"/>
            <a:ext cx="7498080" cy="4800600"/>
          </a:xfrm>
        </p:spPr>
        <p:txBody>
          <a:bodyPr>
            <a:normAutofit/>
          </a:bodyPr>
          <a:lstStyle/>
          <a:p>
            <a:r>
              <a:rPr lang="en-US" sz="2000" dirty="0" smtClean="0"/>
              <a:t>Miniature, Memorable, Meaningful</a:t>
            </a:r>
          </a:p>
          <a:p>
            <a:endParaRPr lang="en-US" sz="2000" dirty="0"/>
          </a:p>
          <a:p>
            <a:r>
              <a:rPr lang="en-US" sz="2000" dirty="0" smtClean="0"/>
              <a:t>Start a dialogue – don’t lecture!</a:t>
            </a:r>
          </a:p>
          <a:p>
            <a:pPr lvl="1"/>
            <a:r>
              <a:rPr lang="en-US" sz="2000" dirty="0"/>
              <a:t>Avoid jargon (</a:t>
            </a:r>
            <a:r>
              <a:rPr lang="en-US" sz="2000" dirty="0">
                <a:hlinkClick r:id="rId2"/>
              </a:rPr>
              <a:t>http://xkcd.com/1133</a:t>
            </a:r>
            <a:r>
              <a:rPr lang="en-US" sz="2000" dirty="0" smtClean="0">
                <a:hlinkClick r:id="rId2"/>
              </a:rPr>
              <a:t>/</a:t>
            </a:r>
            <a:r>
              <a:rPr lang="en-US" sz="2000" dirty="0" smtClean="0"/>
              <a:t>) </a:t>
            </a:r>
          </a:p>
          <a:p>
            <a:endParaRPr lang="en-US" sz="2000" dirty="0" smtClean="0"/>
          </a:p>
          <a:p>
            <a:r>
              <a:rPr lang="en-US" sz="2000" dirty="0" smtClean="0"/>
              <a:t>Keep the perspectives of your audience in mind</a:t>
            </a:r>
          </a:p>
          <a:p>
            <a:pPr lvl="1"/>
            <a:r>
              <a:rPr lang="en-US" sz="2000" dirty="0" smtClean="0"/>
              <a:t>There are different styles of communication</a:t>
            </a:r>
          </a:p>
          <a:p>
            <a:pPr lvl="1"/>
            <a:endParaRPr lang="en-US" sz="2000" dirty="0" smtClean="0"/>
          </a:p>
        </p:txBody>
      </p:sp>
      <p:grpSp>
        <p:nvGrpSpPr>
          <p:cNvPr id="10" name="Group 9"/>
          <p:cNvGrpSpPr/>
          <p:nvPr/>
        </p:nvGrpSpPr>
        <p:grpSpPr>
          <a:xfrm>
            <a:off x="1219200" y="4191000"/>
            <a:ext cx="7711764" cy="2209800"/>
            <a:chOff x="1143000" y="3171967"/>
            <a:chExt cx="7711764" cy="2209800"/>
          </a:xfrm>
        </p:grpSpPr>
        <p:sp>
          <p:nvSpPr>
            <p:cNvPr id="4" name="Isosceles Triangle 3"/>
            <p:cNvSpPr/>
            <p:nvPr/>
          </p:nvSpPr>
          <p:spPr>
            <a:xfrm>
              <a:off x="4572000" y="3171967"/>
              <a:ext cx="2286000" cy="2209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p:cNvSpPr/>
            <p:nvPr/>
          </p:nvSpPr>
          <p:spPr>
            <a:xfrm rot="10800000">
              <a:off x="2743200" y="3171967"/>
              <a:ext cx="2286000" cy="22098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110121" y="3352800"/>
              <a:ext cx="1552156" cy="369332"/>
            </a:xfrm>
            <a:prstGeom prst="rect">
              <a:avLst/>
            </a:prstGeom>
            <a:noFill/>
          </p:spPr>
          <p:txBody>
            <a:bodyPr wrap="none" rtlCol="0">
              <a:spAutoFit/>
            </a:bodyPr>
            <a:lstStyle/>
            <a:p>
              <a:r>
                <a:rPr lang="en-US" dirty="0" smtClean="0">
                  <a:solidFill>
                    <a:schemeClr val="bg1"/>
                  </a:solidFill>
                </a:rPr>
                <a:t>RESEARCHER</a:t>
              </a:r>
              <a:endParaRPr lang="en-US" dirty="0">
                <a:solidFill>
                  <a:schemeClr val="bg1"/>
                </a:solidFill>
              </a:endParaRPr>
            </a:p>
          </p:txBody>
        </p:sp>
        <p:sp>
          <p:nvSpPr>
            <p:cNvPr id="7" name="TextBox 6"/>
            <p:cNvSpPr txBox="1"/>
            <p:nvPr/>
          </p:nvSpPr>
          <p:spPr>
            <a:xfrm>
              <a:off x="5257800" y="4894997"/>
              <a:ext cx="934871" cy="369332"/>
            </a:xfrm>
            <a:prstGeom prst="rect">
              <a:avLst/>
            </a:prstGeom>
            <a:noFill/>
          </p:spPr>
          <p:txBody>
            <a:bodyPr wrap="none" rtlCol="0">
              <a:spAutoFit/>
            </a:bodyPr>
            <a:lstStyle/>
            <a:p>
              <a:r>
                <a:rPr lang="en-US" dirty="0" smtClean="0">
                  <a:solidFill>
                    <a:schemeClr val="bg1"/>
                  </a:solidFill>
                </a:rPr>
                <a:t>PUBLIC</a:t>
              </a:r>
              <a:endParaRPr lang="en-US" dirty="0">
                <a:solidFill>
                  <a:schemeClr val="bg1"/>
                </a:solidFill>
              </a:endParaRPr>
            </a:p>
          </p:txBody>
        </p:sp>
        <p:sp>
          <p:nvSpPr>
            <p:cNvPr id="8" name="TextBox 7"/>
            <p:cNvSpPr txBox="1"/>
            <p:nvPr/>
          </p:nvSpPr>
          <p:spPr>
            <a:xfrm>
              <a:off x="1143000" y="3448447"/>
              <a:ext cx="1728422" cy="1815882"/>
            </a:xfrm>
            <a:prstGeom prst="rect">
              <a:avLst/>
            </a:prstGeom>
            <a:noFill/>
          </p:spPr>
          <p:txBody>
            <a:bodyPr wrap="none" rtlCol="0">
              <a:spAutoFit/>
            </a:bodyPr>
            <a:lstStyle/>
            <a:p>
              <a:pPr algn="r"/>
              <a:r>
                <a:rPr lang="en-US" sz="1600" dirty="0" smtClean="0"/>
                <a:t>Background</a:t>
              </a:r>
            </a:p>
            <a:p>
              <a:pPr algn="r"/>
              <a:endParaRPr lang="en-US" sz="1600" dirty="0"/>
            </a:p>
            <a:p>
              <a:pPr algn="r"/>
              <a:endParaRPr lang="en-US" sz="1600" dirty="0" smtClean="0"/>
            </a:p>
            <a:p>
              <a:pPr algn="r"/>
              <a:r>
                <a:rPr lang="en-US" sz="1600" dirty="0" smtClean="0"/>
                <a:t>Supporting Detail</a:t>
              </a:r>
            </a:p>
            <a:p>
              <a:pPr algn="r"/>
              <a:endParaRPr lang="en-US" sz="1600" dirty="0"/>
            </a:p>
            <a:p>
              <a:pPr algn="r"/>
              <a:endParaRPr lang="en-US" sz="1600" dirty="0" smtClean="0"/>
            </a:p>
            <a:p>
              <a:pPr algn="r"/>
              <a:r>
                <a:rPr lang="en-US" sz="1600" dirty="0" smtClean="0"/>
                <a:t>Conclusion</a:t>
              </a:r>
              <a:endParaRPr lang="en-US" sz="1600" dirty="0"/>
            </a:p>
          </p:txBody>
        </p:sp>
        <p:sp>
          <p:nvSpPr>
            <p:cNvPr id="9" name="TextBox 8"/>
            <p:cNvSpPr txBox="1"/>
            <p:nvPr/>
          </p:nvSpPr>
          <p:spPr>
            <a:xfrm>
              <a:off x="7126406" y="3368926"/>
              <a:ext cx="1728358" cy="1815882"/>
            </a:xfrm>
            <a:prstGeom prst="rect">
              <a:avLst/>
            </a:prstGeom>
            <a:noFill/>
          </p:spPr>
          <p:txBody>
            <a:bodyPr wrap="none" rtlCol="0">
              <a:spAutoFit/>
            </a:bodyPr>
            <a:lstStyle/>
            <a:p>
              <a:r>
                <a:rPr lang="en-US" sz="1600" dirty="0" smtClean="0"/>
                <a:t>Bottom Line</a:t>
              </a:r>
            </a:p>
            <a:p>
              <a:endParaRPr lang="en-US" sz="1600" dirty="0"/>
            </a:p>
            <a:p>
              <a:endParaRPr lang="en-US" sz="1600" dirty="0" smtClean="0"/>
            </a:p>
            <a:p>
              <a:r>
                <a:rPr lang="en-US" sz="1600" dirty="0" smtClean="0"/>
                <a:t>So what?</a:t>
              </a:r>
            </a:p>
            <a:p>
              <a:endParaRPr lang="en-US" sz="1600" dirty="0"/>
            </a:p>
            <a:p>
              <a:endParaRPr lang="en-US" sz="1600" dirty="0" smtClean="0"/>
            </a:p>
            <a:p>
              <a:r>
                <a:rPr lang="en-US" sz="1600" dirty="0" smtClean="0"/>
                <a:t>Supporting Detail</a:t>
              </a:r>
              <a:endParaRPr lang="en-US" sz="1600" dirty="0"/>
            </a:p>
          </p:txBody>
        </p:sp>
      </p:grpSp>
    </p:spTree>
    <p:extLst>
      <p:ext uri="{BB962C8B-B14F-4D97-AF65-F5344CB8AC3E}">
        <p14:creationId xmlns:p14="http://schemas.microsoft.com/office/powerpoint/2010/main" val="129413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xEl>
                                              <p:pRg st="2" end="2"/>
                                            </p:txEl>
                                          </p:spTgt>
                                        </p:tgtEl>
                                        <p:attrNameLst>
                                          <p:attrName>style.visibility</p:attrName>
                                        </p:attrNameLst>
                                      </p:cBhvr>
                                      <p:to>
                                        <p:strVal val="visible"/>
                                      </p:to>
                                    </p:set>
                                    <p:anim calcmode="lin" valueType="num">
                                      <p:cBhvr additive="base">
                                        <p:cTn id="7"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
                                            <p:txEl>
                                              <p:pRg st="3" end="3"/>
                                            </p:txEl>
                                          </p:spTgt>
                                        </p:tgtEl>
                                        <p:attrNameLst>
                                          <p:attrName>style.visibility</p:attrName>
                                        </p:attrNameLst>
                                      </p:cBhvr>
                                      <p:to>
                                        <p:strVal val="visible"/>
                                      </p:to>
                                    </p:set>
                                    <p:anim calcmode="lin" valueType="num">
                                      <p:cBhvr additive="base">
                                        <p:cTn id="1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xEl>
                                              <p:pRg st="5" end="5"/>
                                            </p:txEl>
                                          </p:spTgt>
                                        </p:tgtEl>
                                        <p:attrNameLst>
                                          <p:attrName>style.visibility</p:attrName>
                                        </p:attrNameLst>
                                      </p:cBhvr>
                                      <p:to>
                                        <p:strVal val="visible"/>
                                      </p:to>
                                    </p:set>
                                    <p:anim calcmode="lin" valueType="num">
                                      <p:cBhvr additive="base">
                                        <p:cTn id="1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3">
                                            <p:txEl>
                                              <p:pRg st="6" end="6"/>
                                            </p:txEl>
                                          </p:spTgt>
                                        </p:tgtEl>
                                        <p:attrNameLst>
                                          <p:attrName>style.visibility</p:attrName>
                                        </p:attrNameLst>
                                      </p:cBhvr>
                                      <p:to>
                                        <p:strVal val="visible"/>
                                      </p:to>
                                    </p:set>
                                    <p:anim calcmode="lin" valueType="num">
                                      <p:cBhvr additive="base">
                                        <p:cTn id="21" dur="500" fill="hold"/>
                                        <p:tgtEl>
                                          <p:spTgt spid="2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How to contact your representatives:</a:t>
            </a:r>
            <a:endParaRPr lang="en-US" sz="3000" dirty="0">
              <a:effectLst/>
            </a:endParaRPr>
          </a:p>
        </p:txBody>
      </p:sp>
      <p:sp>
        <p:nvSpPr>
          <p:cNvPr id="3" name="Content Placeholder 2"/>
          <p:cNvSpPr>
            <a:spLocks noGrp="1"/>
          </p:cNvSpPr>
          <p:nvPr>
            <p:ph idx="1"/>
          </p:nvPr>
        </p:nvSpPr>
        <p:spPr>
          <a:xfrm>
            <a:off x="1066800" y="1143000"/>
            <a:ext cx="8001000" cy="4800600"/>
          </a:xfrm>
        </p:spPr>
        <p:txBody>
          <a:bodyPr>
            <a:noAutofit/>
          </a:bodyPr>
          <a:lstStyle/>
          <a:p>
            <a:r>
              <a:rPr lang="en-US" sz="2000" dirty="0" smtClean="0"/>
              <a:t>House.gov – Look up your representative(s)</a:t>
            </a:r>
          </a:p>
          <a:p>
            <a:pPr lvl="1"/>
            <a:r>
              <a:rPr lang="en-US" sz="2000" dirty="0" smtClean="0"/>
              <a:t>Direct link to member’s website, office phone number, </a:t>
            </a:r>
            <a:r>
              <a:rPr lang="en-US" sz="2000" b="1" dirty="0" smtClean="0"/>
              <a:t>committees</a:t>
            </a:r>
          </a:p>
          <a:p>
            <a:pPr lvl="1"/>
            <a:endParaRPr lang="en-US" sz="2000" b="1" dirty="0"/>
          </a:p>
          <a:p>
            <a:r>
              <a:rPr lang="en-US" sz="2000" dirty="0" smtClean="0"/>
              <a:t>ASBMB – Advocacy Tool Kit</a:t>
            </a:r>
          </a:p>
          <a:p>
            <a:pPr lvl="1"/>
            <a:r>
              <a:rPr lang="en-US" sz="2000" dirty="0" smtClean="0"/>
              <a:t>Letter templates, tips/scripts for phone calls and meetings</a:t>
            </a:r>
          </a:p>
          <a:p>
            <a:pPr lvl="1"/>
            <a:r>
              <a:rPr lang="en-US" sz="2000" dirty="0" smtClean="0"/>
              <a:t>“Unlimited Potential, Vanishing Opportunity” report</a:t>
            </a:r>
          </a:p>
          <a:p>
            <a:endParaRPr lang="en-US" sz="2000" dirty="0" smtClean="0"/>
          </a:p>
          <a:p>
            <a:r>
              <a:rPr lang="en-US" sz="2000" dirty="0" smtClean="0"/>
              <a:t>FASEB – Government and Policy Affairs – Become an Advocate</a:t>
            </a:r>
          </a:p>
          <a:p>
            <a:pPr lvl="1"/>
            <a:r>
              <a:rPr lang="en-US" sz="2000" dirty="0" smtClean="0"/>
              <a:t>Science policy issues, funding factsheets</a:t>
            </a:r>
          </a:p>
          <a:p>
            <a:pPr lvl="1"/>
            <a:r>
              <a:rPr lang="en-US" sz="2000" b="1" dirty="0" smtClean="0"/>
              <a:t>Washington update emails</a:t>
            </a:r>
          </a:p>
        </p:txBody>
      </p:sp>
    </p:spTree>
    <p:extLst>
      <p:ext uri="{BB962C8B-B14F-4D97-AF65-F5344CB8AC3E}">
        <p14:creationId xmlns:p14="http://schemas.microsoft.com/office/powerpoint/2010/main" val="21308240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Meet with your representatives:</a:t>
            </a:r>
            <a:endParaRPr lang="en-US" sz="3000" dirty="0">
              <a:effectLst/>
            </a:endParaRPr>
          </a:p>
        </p:txBody>
      </p:sp>
      <p:sp>
        <p:nvSpPr>
          <p:cNvPr id="3" name="Content Placeholder 2"/>
          <p:cNvSpPr>
            <a:spLocks noGrp="1"/>
          </p:cNvSpPr>
          <p:nvPr>
            <p:ph idx="1"/>
          </p:nvPr>
        </p:nvSpPr>
        <p:spPr>
          <a:xfrm>
            <a:off x="1435608" y="1043940"/>
            <a:ext cx="7498080" cy="5280660"/>
          </a:xfrm>
        </p:spPr>
        <p:txBody>
          <a:bodyPr>
            <a:normAutofit lnSpcReduction="10000"/>
          </a:bodyPr>
          <a:lstStyle/>
          <a:p>
            <a:r>
              <a:rPr lang="en-US" sz="2400" dirty="0" smtClean="0"/>
              <a:t>Preparedness, Precise, Punctual</a:t>
            </a:r>
          </a:p>
          <a:p>
            <a:pPr marL="82296" indent="0">
              <a:buNone/>
            </a:pPr>
            <a:endParaRPr lang="en-US" sz="2000" u="sng" dirty="0" smtClean="0"/>
          </a:p>
          <a:p>
            <a:r>
              <a:rPr lang="en-US" sz="2000" u="sng" dirty="0" smtClean="0"/>
              <a:t>Before</a:t>
            </a:r>
            <a:r>
              <a:rPr lang="en-US" sz="2000" dirty="0" smtClean="0"/>
              <a:t>:</a:t>
            </a:r>
          </a:p>
          <a:p>
            <a:pPr lvl="1"/>
            <a:r>
              <a:rPr lang="en-US" sz="2000" dirty="0" smtClean="0"/>
              <a:t>Research </a:t>
            </a:r>
            <a:r>
              <a:rPr lang="en-US" sz="2000" dirty="0"/>
              <a:t>who you are meeting </a:t>
            </a:r>
            <a:r>
              <a:rPr lang="en-US" sz="2000" dirty="0" smtClean="0"/>
              <a:t>with</a:t>
            </a:r>
          </a:p>
          <a:p>
            <a:pPr lvl="2"/>
            <a:r>
              <a:rPr lang="en-US" sz="2000" dirty="0" smtClean="0"/>
              <a:t>Committees, voting records, </a:t>
            </a:r>
            <a:r>
              <a:rPr lang="en-US" sz="2000" b="1" dirty="0"/>
              <a:t>s</a:t>
            </a:r>
            <a:r>
              <a:rPr lang="en-US" sz="2000" b="1" dirty="0" smtClean="0"/>
              <a:t>cience </a:t>
            </a:r>
            <a:r>
              <a:rPr lang="en-US" sz="2000" b="1" dirty="0"/>
              <a:t>advocacy </a:t>
            </a:r>
            <a:r>
              <a:rPr lang="en-US" sz="2000" b="1" dirty="0" smtClean="0"/>
              <a:t>history</a:t>
            </a:r>
          </a:p>
          <a:p>
            <a:pPr lvl="1"/>
            <a:r>
              <a:rPr lang="en-US" sz="2000" dirty="0" smtClean="0"/>
              <a:t>Prepare what you are going to say ahead of time</a:t>
            </a:r>
          </a:p>
          <a:p>
            <a:pPr lvl="2"/>
            <a:r>
              <a:rPr lang="en-US" sz="2000" dirty="0" smtClean="0"/>
              <a:t>1 minute and 5 minute versions</a:t>
            </a:r>
          </a:p>
          <a:p>
            <a:pPr lvl="2"/>
            <a:r>
              <a:rPr lang="en-US" sz="2000" dirty="0" smtClean="0"/>
              <a:t>Summary sheet (important points, </a:t>
            </a:r>
            <a:r>
              <a:rPr lang="en-US" sz="2000" u="sng" dirty="0" smtClean="0"/>
              <a:t>be concise</a:t>
            </a:r>
            <a:r>
              <a:rPr lang="en-US" sz="2000" dirty="0" smtClean="0"/>
              <a:t>!)</a:t>
            </a:r>
            <a:endParaRPr lang="en-US" sz="2000" dirty="0"/>
          </a:p>
          <a:p>
            <a:pPr lvl="1"/>
            <a:endParaRPr lang="en-US" sz="2000" dirty="0"/>
          </a:p>
          <a:p>
            <a:r>
              <a:rPr lang="en-US" sz="2000" u="sng" dirty="0" smtClean="0"/>
              <a:t>After</a:t>
            </a:r>
            <a:r>
              <a:rPr lang="en-US" sz="2000" dirty="0" smtClean="0"/>
              <a:t>:</a:t>
            </a:r>
          </a:p>
          <a:p>
            <a:pPr lvl="1"/>
            <a:r>
              <a:rPr lang="en-US" sz="2000" dirty="0" smtClean="0"/>
              <a:t>Follow </a:t>
            </a:r>
            <a:r>
              <a:rPr lang="en-US" sz="2000" dirty="0"/>
              <a:t>up in a timely </a:t>
            </a:r>
            <a:r>
              <a:rPr lang="en-US" sz="2000" dirty="0" smtClean="0"/>
              <a:t>manner!!</a:t>
            </a:r>
            <a:endParaRPr lang="en-US" sz="2000" dirty="0"/>
          </a:p>
          <a:p>
            <a:pPr lvl="2"/>
            <a:r>
              <a:rPr lang="en-US" sz="2000" b="1" dirty="0"/>
              <a:t>Thank you</a:t>
            </a:r>
          </a:p>
          <a:p>
            <a:pPr lvl="2"/>
            <a:r>
              <a:rPr lang="en-US" sz="2000" dirty="0"/>
              <a:t>Be concise</a:t>
            </a:r>
          </a:p>
          <a:p>
            <a:pPr lvl="2"/>
            <a:r>
              <a:rPr lang="en-US" sz="2000" dirty="0"/>
              <a:t>Offer to be used as a resource</a:t>
            </a:r>
          </a:p>
          <a:p>
            <a:endParaRPr lang="en-US" sz="2000" dirty="0"/>
          </a:p>
        </p:txBody>
      </p:sp>
    </p:spTree>
    <p:extLst>
      <p:ext uri="{BB962C8B-B14F-4D97-AF65-F5344CB8AC3E}">
        <p14:creationId xmlns:p14="http://schemas.microsoft.com/office/powerpoint/2010/main" val="67246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Making Our CASE Workshop</a:t>
            </a:r>
            <a:endParaRPr lang="en-US" sz="3000" dirty="0">
              <a:effectLst/>
            </a:endParaRPr>
          </a:p>
        </p:txBody>
      </p:sp>
      <p:sp>
        <p:nvSpPr>
          <p:cNvPr id="3" name="Content Placeholder 2"/>
          <p:cNvSpPr>
            <a:spLocks noGrp="1"/>
          </p:cNvSpPr>
          <p:nvPr>
            <p:ph idx="1"/>
          </p:nvPr>
        </p:nvSpPr>
        <p:spPr>
          <a:xfrm>
            <a:off x="1286256" y="1066801"/>
            <a:ext cx="7714488" cy="2895599"/>
          </a:xfrm>
        </p:spPr>
        <p:txBody>
          <a:bodyPr>
            <a:normAutofit fontScale="92500"/>
          </a:bodyPr>
          <a:lstStyle/>
          <a:p>
            <a:r>
              <a:rPr lang="en-US" sz="2000" dirty="0" smtClean="0"/>
              <a:t>Hosted by the American Association of the Advancement of Science</a:t>
            </a:r>
          </a:p>
          <a:p>
            <a:endParaRPr lang="en-US" sz="2000" dirty="0" smtClean="0"/>
          </a:p>
          <a:p>
            <a:r>
              <a:rPr lang="en-US" sz="2000" dirty="0" smtClean="0"/>
              <a:t>April 2015 in Washington, D.C.</a:t>
            </a:r>
          </a:p>
          <a:p>
            <a:endParaRPr lang="en-US" sz="2000" dirty="0"/>
          </a:p>
          <a:p>
            <a:r>
              <a:rPr lang="en-US" sz="2000" dirty="0" smtClean="0"/>
              <a:t>~100 scientists, mostly graduate students</a:t>
            </a:r>
          </a:p>
          <a:p>
            <a:endParaRPr lang="en-US" sz="2000" dirty="0"/>
          </a:p>
          <a:p>
            <a:r>
              <a:rPr lang="en-US" sz="2000" dirty="0" smtClean="0"/>
              <a:t>2 days of workshops, 1 day to meet with members of Congress and their staffers on Capitol Hill</a:t>
            </a:r>
          </a:p>
          <a:p>
            <a:endParaRPr lang="en-US" sz="2000" dirty="0"/>
          </a:p>
          <a:p>
            <a:endParaRPr lang="en-US" sz="2000" dirty="0"/>
          </a:p>
        </p:txBody>
      </p:sp>
      <p:pic>
        <p:nvPicPr>
          <p:cNvPr id="1026" name="Picture 2" descr="C:\Users\Jen\Downloads\ATT_1452287143883_20150414_174320.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14" b="31512"/>
          <a:stretch/>
        </p:blipFill>
        <p:spPr bwMode="auto">
          <a:xfrm>
            <a:off x="2362200" y="4343400"/>
            <a:ext cx="5105400" cy="20781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8719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Some things to talk about/key phrases:</a:t>
            </a:r>
            <a:endParaRPr lang="en-US" sz="3000" dirty="0">
              <a:effectLst/>
            </a:endParaRPr>
          </a:p>
        </p:txBody>
      </p:sp>
      <p:sp>
        <p:nvSpPr>
          <p:cNvPr id="3" name="Content Placeholder 2"/>
          <p:cNvSpPr>
            <a:spLocks noGrp="1"/>
          </p:cNvSpPr>
          <p:nvPr>
            <p:ph idx="1"/>
          </p:nvPr>
        </p:nvSpPr>
        <p:spPr>
          <a:xfrm>
            <a:off x="1295400" y="838200"/>
            <a:ext cx="7543800" cy="4800600"/>
          </a:xfrm>
        </p:spPr>
        <p:txBody>
          <a:bodyPr>
            <a:normAutofit/>
          </a:bodyPr>
          <a:lstStyle/>
          <a:p>
            <a:pPr marL="82296" indent="0">
              <a:buNone/>
            </a:pPr>
            <a:endParaRPr lang="en-US" sz="2000" b="1" dirty="0"/>
          </a:p>
          <a:p>
            <a:r>
              <a:rPr lang="en-US" sz="2000" b="1" dirty="0" smtClean="0"/>
              <a:t>Predictable </a:t>
            </a:r>
            <a:r>
              <a:rPr lang="en-US" sz="2000" b="1" dirty="0"/>
              <a:t>and sustained funding </a:t>
            </a:r>
            <a:r>
              <a:rPr lang="en-US" sz="2000" dirty="0"/>
              <a:t>for federal research and </a:t>
            </a:r>
            <a:r>
              <a:rPr lang="en-US" sz="2000" dirty="0" smtClean="0"/>
              <a:t>development in FY 2017/18/19 </a:t>
            </a:r>
          </a:p>
          <a:p>
            <a:endParaRPr lang="en-US" sz="2000" dirty="0"/>
          </a:p>
          <a:p>
            <a:r>
              <a:rPr lang="en-US" sz="2000" dirty="0" smtClean="0"/>
              <a:t>Personalize the story – how is the matter affecting you and the </a:t>
            </a:r>
            <a:r>
              <a:rPr lang="en-US" sz="2000" b="1" dirty="0" smtClean="0"/>
              <a:t>representative’s constituents </a:t>
            </a:r>
            <a:r>
              <a:rPr lang="en-US" sz="2000" dirty="0" smtClean="0"/>
              <a:t>(all politics is local, anecdote)</a:t>
            </a:r>
            <a:endParaRPr lang="en-US" sz="2000" b="1" dirty="0" smtClean="0"/>
          </a:p>
          <a:p>
            <a:pPr lvl="1"/>
            <a:r>
              <a:rPr lang="en-US" sz="2000" dirty="0" smtClean="0"/>
              <a:t>Delays in funding slow/halt research; promising project abandoned</a:t>
            </a:r>
          </a:p>
          <a:p>
            <a:endParaRPr lang="en-US" sz="2000" dirty="0"/>
          </a:p>
          <a:p>
            <a:r>
              <a:rPr lang="en-US" sz="2000" dirty="0" smtClean="0"/>
              <a:t>Federal </a:t>
            </a:r>
            <a:r>
              <a:rPr lang="en-US" sz="2000" b="1" dirty="0" smtClean="0"/>
              <a:t>investment</a:t>
            </a:r>
            <a:r>
              <a:rPr lang="en-US" sz="2000" dirty="0" smtClean="0"/>
              <a:t> in young scientists</a:t>
            </a:r>
          </a:p>
          <a:p>
            <a:pPr lvl="1"/>
            <a:r>
              <a:rPr lang="en-US" sz="2000" dirty="0"/>
              <a:t>Budget cuts force people to abandon scientific and academic </a:t>
            </a:r>
            <a:r>
              <a:rPr lang="en-US" sz="2000" dirty="0" smtClean="0"/>
              <a:t>careers – not getting a </a:t>
            </a:r>
            <a:r>
              <a:rPr lang="en-US" sz="2000" b="1" dirty="0" smtClean="0"/>
              <a:t>return</a:t>
            </a:r>
            <a:r>
              <a:rPr lang="en-US" sz="2000" dirty="0" smtClean="0"/>
              <a:t> on the investment</a:t>
            </a:r>
          </a:p>
          <a:p>
            <a:endParaRPr lang="en-US" sz="2000" dirty="0"/>
          </a:p>
          <a:p>
            <a:endParaRPr lang="en-US" sz="2000" dirty="0" smtClean="0"/>
          </a:p>
          <a:p>
            <a:endParaRPr lang="en-US" sz="2000" dirty="0"/>
          </a:p>
        </p:txBody>
      </p:sp>
    </p:spTree>
    <p:extLst>
      <p:ext uri="{BB962C8B-B14F-4D97-AF65-F5344CB8AC3E}">
        <p14:creationId xmlns:p14="http://schemas.microsoft.com/office/powerpoint/2010/main" val="35747772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My Experiences</a:t>
            </a:r>
            <a:endParaRPr lang="en-US" sz="3000" dirty="0">
              <a:effectLst/>
            </a:endParaRPr>
          </a:p>
        </p:txBody>
      </p:sp>
      <p:sp>
        <p:nvSpPr>
          <p:cNvPr id="3" name="Content Placeholder 2"/>
          <p:cNvSpPr>
            <a:spLocks noGrp="1"/>
          </p:cNvSpPr>
          <p:nvPr>
            <p:ph idx="1"/>
          </p:nvPr>
        </p:nvSpPr>
        <p:spPr>
          <a:xfrm>
            <a:off x="4096512" y="1143000"/>
            <a:ext cx="4818888" cy="4800600"/>
          </a:xfrm>
        </p:spPr>
        <p:txBody>
          <a:bodyPr>
            <a:normAutofit/>
          </a:bodyPr>
          <a:lstStyle/>
          <a:p>
            <a:r>
              <a:rPr lang="en-US" sz="1800" dirty="0" smtClean="0"/>
              <a:t>Met with:</a:t>
            </a:r>
            <a:endParaRPr lang="en-US" sz="1800" dirty="0"/>
          </a:p>
          <a:p>
            <a:pPr lvl="1"/>
            <a:r>
              <a:rPr lang="en-US" sz="1800" dirty="0" smtClean="0"/>
              <a:t>Congressman Peter </a:t>
            </a:r>
            <a:r>
              <a:rPr lang="en-US" sz="1800" dirty="0" err="1" smtClean="0"/>
              <a:t>Roskam</a:t>
            </a:r>
            <a:endParaRPr lang="en-US" sz="1800" dirty="0"/>
          </a:p>
          <a:p>
            <a:pPr lvl="1"/>
            <a:r>
              <a:rPr lang="en-US" sz="1800" dirty="0" smtClean="0"/>
              <a:t>Congressman Danny Davis’s Deputy Chief of Staff</a:t>
            </a:r>
            <a:endParaRPr lang="en-US" sz="1800" dirty="0"/>
          </a:p>
          <a:p>
            <a:pPr lvl="1"/>
            <a:r>
              <a:rPr lang="en-US" sz="1800" dirty="0" smtClean="0"/>
              <a:t>Senator Mark Kirk’s Legislative Council</a:t>
            </a:r>
            <a:endParaRPr lang="en-US" sz="1800" dirty="0"/>
          </a:p>
          <a:p>
            <a:pPr lvl="1"/>
            <a:r>
              <a:rPr lang="en-US" sz="1800" dirty="0" smtClean="0"/>
              <a:t>Congressman Randy Hultgren</a:t>
            </a:r>
          </a:p>
          <a:p>
            <a:pPr lvl="1"/>
            <a:r>
              <a:rPr lang="en-US" sz="1800" dirty="0" smtClean="0"/>
              <a:t>Congressman Bill Foster’s Scheduler</a:t>
            </a:r>
          </a:p>
          <a:p>
            <a:endParaRPr lang="en-US" sz="1800" dirty="0"/>
          </a:p>
          <a:p>
            <a:r>
              <a:rPr lang="en-US" sz="1800" dirty="0"/>
              <a:t>S</a:t>
            </a:r>
            <a:r>
              <a:rPr lang="en-US" sz="1800" dirty="0" smtClean="0"/>
              <a:t>eemed receptive to our message</a:t>
            </a:r>
          </a:p>
          <a:p>
            <a:endParaRPr lang="en-US" sz="1800" dirty="0"/>
          </a:p>
          <a:p>
            <a:r>
              <a:rPr lang="en-US" sz="1800" dirty="0" smtClean="0"/>
              <a:t>Most interested in:</a:t>
            </a:r>
          </a:p>
          <a:p>
            <a:pPr lvl="1"/>
            <a:r>
              <a:rPr lang="en-US" sz="1800" dirty="0" smtClean="0"/>
              <a:t>How it affects me personally, Loyola, other young scientists</a:t>
            </a:r>
          </a:p>
          <a:p>
            <a:pPr lvl="1"/>
            <a:r>
              <a:rPr lang="en-US" sz="1800" dirty="0" smtClean="0"/>
              <a:t>Investment – no return statement</a:t>
            </a:r>
            <a:endParaRPr lang="en-US" sz="1800" dirty="0"/>
          </a:p>
        </p:txBody>
      </p:sp>
      <p:pic>
        <p:nvPicPr>
          <p:cNvPr id="3074" name="Picture 2" descr="C:\Users\Jen\Downloads\ATT_1452287143498_20150415_0859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371600"/>
            <a:ext cx="3143250" cy="419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95180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Where to learn more:</a:t>
            </a:r>
            <a:endParaRPr lang="en-US" sz="3000" dirty="0">
              <a:effectLst/>
            </a:endParaRPr>
          </a:p>
        </p:txBody>
      </p:sp>
      <p:sp>
        <p:nvSpPr>
          <p:cNvPr id="3" name="Content Placeholder 2"/>
          <p:cNvSpPr>
            <a:spLocks noGrp="1"/>
          </p:cNvSpPr>
          <p:nvPr>
            <p:ph sz="half" idx="1"/>
          </p:nvPr>
        </p:nvSpPr>
        <p:spPr>
          <a:xfrm>
            <a:off x="1371600" y="1143000"/>
            <a:ext cx="7391400" cy="4590288"/>
          </a:xfrm>
        </p:spPr>
        <p:txBody>
          <a:bodyPr>
            <a:noAutofit/>
          </a:bodyPr>
          <a:lstStyle/>
          <a:p>
            <a:r>
              <a:rPr lang="en-US" sz="2000" dirty="0" smtClean="0"/>
              <a:t>Congress App</a:t>
            </a:r>
          </a:p>
          <a:p>
            <a:pPr lvl="1"/>
            <a:r>
              <a:rPr lang="en-US" sz="2000" dirty="0" smtClean="0"/>
              <a:t>What’s happening on a day-to-day or bill-to-bill basis?</a:t>
            </a:r>
          </a:p>
          <a:p>
            <a:endParaRPr lang="en-US" sz="2000" dirty="0"/>
          </a:p>
          <a:p>
            <a:r>
              <a:rPr lang="en-US" sz="2000" dirty="0" smtClean="0"/>
              <a:t>FASEB – Government and Policy Affairs</a:t>
            </a:r>
          </a:p>
          <a:p>
            <a:pPr lvl="1"/>
            <a:r>
              <a:rPr lang="en-US" sz="2000" dirty="0"/>
              <a:t>Science policy issues, funding factsheets</a:t>
            </a:r>
          </a:p>
          <a:p>
            <a:pPr lvl="1"/>
            <a:r>
              <a:rPr lang="en-US" sz="2000" dirty="0"/>
              <a:t>Washington update </a:t>
            </a:r>
            <a:r>
              <a:rPr lang="en-US" sz="2000" dirty="0" smtClean="0"/>
              <a:t>emails</a:t>
            </a:r>
          </a:p>
          <a:p>
            <a:pPr lvl="1"/>
            <a:endParaRPr lang="en-US" sz="2000" dirty="0"/>
          </a:p>
          <a:p>
            <a:r>
              <a:rPr lang="en-US" sz="2000" dirty="0"/>
              <a:t>AAAS – R&amp;D Budget and Policy</a:t>
            </a:r>
          </a:p>
          <a:p>
            <a:pPr lvl="1"/>
            <a:r>
              <a:rPr lang="en-US" sz="2000" dirty="0"/>
              <a:t>Budget 101, </a:t>
            </a:r>
            <a:r>
              <a:rPr lang="en-US" sz="2000" dirty="0" smtClean="0"/>
              <a:t>appropriations</a:t>
            </a:r>
          </a:p>
          <a:p>
            <a:pPr lvl="1"/>
            <a:r>
              <a:rPr lang="en-US" sz="2000" dirty="0" err="1" smtClean="0"/>
              <a:t>Sci</a:t>
            </a:r>
            <a:r>
              <a:rPr lang="en-US" sz="2000" dirty="0" smtClean="0"/>
              <a:t> on the Fly (AAAS fellow science policy blog)</a:t>
            </a:r>
            <a:endParaRPr lang="en-US" sz="2000" dirty="0"/>
          </a:p>
          <a:p>
            <a:pPr lvl="1"/>
            <a:endParaRPr lang="en-US" sz="2000" dirty="0"/>
          </a:p>
          <a:p>
            <a:r>
              <a:rPr lang="en-US" sz="2000" dirty="0"/>
              <a:t>Societies (ASBMB, ASPET, etc.) have policy/government relations/advocacy websites and offices</a:t>
            </a:r>
          </a:p>
          <a:p>
            <a:pPr lvl="1"/>
            <a:r>
              <a:rPr lang="en-US" sz="2000" dirty="0"/>
              <a:t>Policy workshops and Hill Days</a:t>
            </a:r>
          </a:p>
          <a:p>
            <a:pPr lvl="1"/>
            <a:endParaRPr lang="en-US" sz="2000" dirty="0"/>
          </a:p>
          <a:p>
            <a:endParaRPr lang="en-US" sz="2000" dirty="0" smtClean="0"/>
          </a:p>
        </p:txBody>
      </p:sp>
    </p:spTree>
    <p:extLst>
      <p:ext uri="{BB962C8B-B14F-4D97-AF65-F5344CB8AC3E}">
        <p14:creationId xmlns:p14="http://schemas.microsoft.com/office/powerpoint/2010/main" val="21199789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n\Downloads\ATT_1452287143334_20150412_2015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2400"/>
            <a:ext cx="8839200" cy="66294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28600" y="5562600"/>
            <a:ext cx="4038600" cy="1143000"/>
          </a:xfrm>
        </p:spPr>
        <p:txBody>
          <a:bodyPr>
            <a:noAutofit/>
          </a:bodyPr>
          <a:lstStyle/>
          <a:p>
            <a:r>
              <a:rPr lang="en-US" sz="3600" b="1" dirty="0" smtClean="0">
                <a:solidFill>
                  <a:schemeClr val="bg1"/>
                </a:solidFill>
              </a:rPr>
              <a:t>Thank you! </a:t>
            </a:r>
            <a:br>
              <a:rPr lang="en-US" sz="3600" b="1" dirty="0" smtClean="0">
                <a:solidFill>
                  <a:schemeClr val="bg1"/>
                </a:solidFill>
              </a:rPr>
            </a:br>
            <a:r>
              <a:rPr lang="en-US" sz="3600" b="1" dirty="0" smtClean="0">
                <a:solidFill>
                  <a:schemeClr val="bg1"/>
                </a:solidFill>
              </a:rPr>
              <a:t>Questions?</a:t>
            </a:r>
            <a:endParaRPr lang="en-US" sz="3600" b="1" dirty="0">
              <a:solidFill>
                <a:schemeClr val="bg1"/>
              </a:solidFill>
            </a:endParaRPr>
          </a:p>
        </p:txBody>
      </p:sp>
    </p:spTree>
    <p:extLst>
      <p:ext uri="{BB962C8B-B14F-4D97-AF65-F5344CB8AC3E}">
        <p14:creationId xmlns:p14="http://schemas.microsoft.com/office/powerpoint/2010/main" val="2118883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Science &amp; Technology Policy</a:t>
            </a:r>
            <a:endParaRPr lang="en-US" sz="3000" dirty="0">
              <a:effectLst/>
            </a:endParaRPr>
          </a:p>
        </p:txBody>
      </p:sp>
      <p:sp>
        <p:nvSpPr>
          <p:cNvPr id="3" name="Content Placeholder 2"/>
          <p:cNvSpPr>
            <a:spLocks noGrp="1"/>
          </p:cNvSpPr>
          <p:nvPr>
            <p:ph idx="1"/>
          </p:nvPr>
        </p:nvSpPr>
        <p:spPr>
          <a:xfrm>
            <a:off x="1435608" y="1066800"/>
            <a:ext cx="7498080" cy="4800600"/>
          </a:xfrm>
        </p:spPr>
        <p:txBody>
          <a:bodyPr>
            <a:noAutofit/>
          </a:bodyPr>
          <a:lstStyle/>
          <a:p>
            <a:r>
              <a:rPr lang="en-US" sz="2000" dirty="0" smtClean="0"/>
              <a:t>Policy for Science: how to fund or structure the pursuit of knowledge</a:t>
            </a:r>
          </a:p>
          <a:p>
            <a:endParaRPr lang="en-US" sz="2000" dirty="0" smtClean="0"/>
          </a:p>
          <a:p>
            <a:r>
              <a:rPr lang="en-US" sz="2000" dirty="0" smtClean="0"/>
              <a:t>Science for Policy: use of knowledge to assist or improve decision making</a:t>
            </a:r>
          </a:p>
          <a:p>
            <a:endParaRPr lang="en-US" sz="2000" dirty="0" smtClean="0"/>
          </a:p>
          <a:p>
            <a:r>
              <a:rPr lang="en-US" sz="2000" dirty="0" smtClean="0"/>
              <a:t>Can be complicated to understand</a:t>
            </a:r>
          </a:p>
          <a:p>
            <a:pPr lvl="1"/>
            <a:r>
              <a:rPr lang="en-US" sz="2000" dirty="0"/>
              <a:t>M</a:t>
            </a:r>
            <a:r>
              <a:rPr lang="en-US" sz="2000" dirty="0" smtClean="0"/>
              <a:t>ultiple agencies with unique cultures and missions are overseen by multiple congressional committees</a:t>
            </a:r>
          </a:p>
          <a:p>
            <a:pPr lvl="1"/>
            <a:r>
              <a:rPr lang="en-US" sz="2000" dirty="0" smtClean="0"/>
              <a:t>Policy can be made at multiple levels (President, Congress, Agency)</a:t>
            </a:r>
          </a:p>
          <a:p>
            <a:pPr marL="82296" indent="0">
              <a:buNone/>
            </a:pPr>
            <a:endParaRPr lang="en-US" sz="2000" dirty="0"/>
          </a:p>
          <a:p>
            <a:endParaRPr lang="en-US" sz="2000" dirty="0"/>
          </a:p>
          <a:p>
            <a:endParaRPr lang="en-US" sz="2000" dirty="0" smtClean="0"/>
          </a:p>
          <a:p>
            <a:endParaRPr lang="en-US" sz="2000" dirty="0"/>
          </a:p>
          <a:p>
            <a:endParaRPr lang="en-US" sz="2000" dirty="0"/>
          </a:p>
        </p:txBody>
      </p:sp>
    </p:spTree>
    <p:extLst>
      <p:ext uri="{BB962C8B-B14F-4D97-AF65-F5344CB8AC3E}">
        <p14:creationId xmlns:p14="http://schemas.microsoft.com/office/powerpoint/2010/main" val="2150595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066800"/>
            <a:ext cx="7498080" cy="4800600"/>
          </a:xfrm>
        </p:spPr>
        <p:txBody>
          <a:bodyPr>
            <a:normAutofit/>
          </a:bodyPr>
          <a:lstStyle/>
          <a:p>
            <a:r>
              <a:rPr lang="en-US" sz="2000" dirty="0" smtClean="0"/>
              <a:t>Understanding and/or participating in science policy is important</a:t>
            </a:r>
          </a:p>
          <a:p>
            <a:endParaRPr lang="en-US" sz="2000" dirty="0" smtClean="0"/>
          </a:p>
          <a:p>
            <a:r>
              <a:rPr lang="en-US" sz="2000" dirty="0" smtClean="0"/>
              <a:t>With a few exceptions, policy makers do not come from a science background</a:t>
            </a:r>
          </a:p>
          <a:p>
            <a:endParaRPr lang="en-US" sz="2000" dirty="0" smtClean="0"/>
          </a:p>
          <a:p>
            <a:r>
              <a:rPr lang="en-US" sz="2000" dirty="0" smtClean="0"/>
              <a:t>Science is difficult to predict and the value may not be immediately known</a:t>
            </a:r>
          </a:p>
          <a:p>
            <a:pPr lvl="1"/>
            <a:r>
              <a:rPr lang="en-US" sz="2000" dirty="0" smtClean="0"/>
              <a:t>We need to be advocates (but I’ll get to that later…)</a:t>
            </a:r>
          </a:p>
          <a:p>
            <a:endParaRPr lang="en-US" sz="2000" dirty="0"/>
          </a:p>
          <a:p>
            <a:r>
              <a:rPr lang="en-US" sz="2000" dirty="0" smtClean="0"/>
              <a:t>Careers in science policy can vary, but they largely involve acting as a bridge between scientists and the public/policy makers</a:t>
            </a:r>
          </a:p>
          <a:p>
            <a:pPr lvl="1"/>
            <a:r>
              <a:rPr lang="en-US" sz="2000" dirty="0" smtClean="0"/>
              <a:t>Communication!</a:t>
            </a:r>
          </a:p>
        </p:txBody>
      </p:sp>
      <p:sp>
        <p:nvSpPr>
          <p:cNvPr id="4"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Science &amp; Technology Policy</a:t>
            </a:r>
            <a:endParaRPr lang="en-US" sz="3000" dirty="0">
              <a:effectLst/>
            </a:endParaRPr>
          </a:p>
        </p:txBody>
      </p:sp>
    </p:spTree>
    <p:extLst>
      <p:ext uri="{BB962C8B-B14F-4D97-AF65-F5344CB8AC3E}">
        <p14:creationId xmlns:p14="http://schemas.microsoft.com/office/powerpoint/2010/main" val="4606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the Federal Budget Process</a:t>
            </a:r>
            <a:endParaRPr lang="en-US" sz="3000" dirty="0">
              <a:effectLst/>
            </a:endParaRPr>
          </a:p>
        </p:txBody>
      </p:sp>
      <p:sp>
        <p:nvSpPr>
          <p:cNvPr id="5" name="Content Placeholder 4"/>
          <p:cNvSpPr>
            <a:spLocks noGrp="1"/>
          </p:cNvSpPr>
          <p:nvPr>
            <p:ph idx="1"/>
          </p:nvPr>
        </p:nvSpPr>
        <p:spPr>
          <a:xfrm>
            <a:off x="1435608" y="990600"/>
            <a:ext cx="7498080" cy="4800600"/>
          </a:xfrm>
        </p:spPr>
        <p:txBody>
          <a:bodyPr>
            <a:normAutofit/>
          </a:bodyPr>
          <a:lstStyle/>
          <a:p>
            <a:r>
              <a:rPr lang="en-US" sz="1800" dirty="0"/>
              <a:t>It's useful to think of the federal budget cycle in four </a:t>
            </a:r>
            <a:r>
              <a:rPr lang="en-US" sz="1800" dirty="0" smtClean="0"/>
              <a:t>phases</a:t>
            </a:r>
          </a:p>
          <a:p>
            <a:endParaRPr lang="en-US" sz="1800" dirty="0" smtClean="0"/>
          </a:p>
        </p:txBody>
      </p:sp>
      <p:grpSp>
        <p:nvGrpSpPr>
          <p:cNvPr id="10" name="Group 9"/>
          <p:cNvGrpSpPr/>
          <p:nvPr/>
        </p:nvGrpSpPr>
        <p:grpSpPr>
          <a:xfrm>
            <a:off x="1161802" y="1600200"/>
            <a:ext cx="7781925" cy="2057400"/>
            <a:chOff x="690748" y="3871016"/>
            <a:chExt cx="7781925" cy="2057400"/>
          </a:xfrm>
        </p:grpSpPr>
        <p:pic>
          <p:nvPicPr>
            <p:cNvPr id="1028" name="Picture 4" descr="http://www.aaas.org/sites/default/files/Budget%20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8" y="4495800"/>
              <a:ext cx="7781925" cy="10191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14946" y="5589862"/>
              <a:ext cx="6380273" cy="338554"/>
            </a:xfrm>
            <a:prstGeom prst="rect">
              <a:avLst/>
            </a:prstGeom>
            <a:solidFill>
              <a:srgbClr val="FFFF00"/>
            </a:solidFill>
            <a:ln>
              <a:solidFill>
                <a:schemeClr val="tx1"/>
              </a:solidFill>
            </a:ln>
          </p:spPr>
          <p:txBody>
            <a:bodyPr wrap="none" rtlCol="0">
              <a:spAutoFit/>
            </a:bodyPr>
            <a:lstStyle/>
            <a:p>
              <a:r>
                <a:rPr lang="en-US" sz="1600" b="1" dirty="0" smtClean="0">
                  <a:latin typeface="Arial Narrow" panose="020B0606020202030204" pitchFamily="34" charset="0"/>
                  <a:cs typeface="Arial" panose="020B0604020202020204" pitchFamily="34" charset="0"/>
                </a:rPr>
                <a:t>Phase 4: Execution of the fiscal year’s budget by agencies; begins Oct of FY</a:t>
              </a:r>
              <a:endParaRPr lang="en-US" sz="1600" b="1" dirty="0">
                <a:latin typeface="Arial Narrow" panose="020B0606020202030204" pitchFamily="34" charset="0"/>
                <a:cs typeface="Arial" panose="020B0604020202020204" pitchFamily="34" charset="0"/>
              </a:endParaRPr>
            </a:p>
          </p:txBody>
        </p:sp>
        <p:sp>
          <p:nvSpPr>
            <p:cNvPr id="9" name="TextBox 8"/>
            <p:cNvSpPr txBox="1"/>
            <p:nvPr/>
          </p:nvSpPr>
          <p:spPr>
            <a:xfrm>
              <a:off x="690748" y="4119909"/>
              <a:ext cx="5176652" cy="307777"/>
            </a:xfrm>
            <a:prstGeom prst="rect">
              <a:avLst/>
            </a:prstGeom>
            <a:solidFill>
              <a:srgbClr val="0070C0"/>
            </a:solidFill>
            <a:ln>
              <a:solidFill>
                <a:schemeClr val="tx1"/>
              </a:solidFill>
            </a:ln>
          </p:spPr>
          <p:txBody>
            <a:bodyPr wrap="square" rtlCol="0">
              <a:spAutoFit/>
            </a:bodyPr>
            <a:lstStyle/>
            <a:p>
              <a:pPr algn="ctr"/>
              <a:r>
                <a:rPr lang="en-US" sz="1400" b="1" dirty="0" smtClean="0">
                  <a:latin typeface="Arial Narrow" panose="020B0606020202030204" pitchFamily="34" charset="0"/>
                </a:rPr>
                <a:t>President’s budget formulation</a:t>
              </a:r>
              <a:endParaRPr lang="en-US" sz="1400" b="1" dirty="0">
                <a:latin typeface="Arial Narrow" panose="020B0606020202030204" pitchFamily="34" charset="0"/>
              </a:endParaRPr>
            </a:p>
          </p:txBody>
        </p:sp>
        <p:sp>
          <p:nvSpPr>
            <p:cNvPr id="12" name="TextBox 11"/>
            <p:cNvSpPr txBox="1"/>
            <p:nvPr/>
          </p:nvSpPr>
          <p:spPr>
            <a:xfrm>
              <a:off x="6172199" y="3871016"/>
              <a:ext cx="2300473" cy="523220"/>
            </a:xfrm>
            <a:prstGeom prst="rect">
              <a:avLst/>
            </a:prstGeom>
            <a:solidFill>
              <a:srgbClr val="00B050"/>
            </a:solidFill>
            <a:ln>
              <a:solidFill>
                <a:schemeClr val="tx1"/>
              </a:solidFill>
            </a:ln>
          </p:spPr>
          <p:txBody>
            <a:bodyPr wrap="square" rtlCol="0">
              <a:spAutoFit/>
            </a:bodyPr>
            <a:lstStyle/>
            <a:p>
              <a:pPr algn="ctr"/>
              <a:r>
                <a:rPr lang="en-US" sz="1400" b="1" dirty="0" smtClean="0">
                  <a:latin typeface="Arial Narrow" panose="020B0606020202030204" pitchFamily="34" charset="0"/>
                </a:rPr>
                <a:t>Congressional appropriations cycle</a:t>
              </a:r>
              <a:endParaRPr lang="en-US" sz="1400" b="1" dirty="0">
                <a:latin typeface="Arial Narrow" panose="020B0606020202030204" pitchFamily="34" charset="0"/>
              </a:endParaRPr>
            </a:p>
          </p:txBody>
        </p:sp>
      </p:grpSp>
      <p:sp>
        <p:nvSpPr>
          <p:cNvPr id="7" name="TextBox 6"/>
          <p:cNvSpPr txBox="1"/>
          <p:nvPr/>
        </p:nvSpPr>
        <p:spPr>
          <a:xfrm>
            <a:off x="1443527" y="4114800"/>
            <a:ext cx="7218473" cy="2246769"/>
          </a:xfrm>
          <a:prstGeom prst="rect">
            <a:avLst/>
          </a:prstGeom>
          <a:noFill/>
        </p:spPr>
        <p:txBody>
          <a:bodyPr wrap="square" rtlCol="0">
            <a:spAutoFit/>
          </a:bodyPr>
          <a:lstStyle/>
          <a:p>
            <a:r>
              <a:rPr lang="en-US" sz="2000" dirty="0"/>
              <a:t>PHASE 1: Agencies and their offices receive guidance from OMB/OSTP (based on the President’s policy preferences) and develop strategic plans, identify priorities and goals, and estimate resources </a:t>
            </a:r>
            <a:r>
              <a:rPr lang="en-US" sz="2000" dirty="0" smtClean="0"/>
              <a:t>necessary</a:t>
            </a:r>
          </a:p>
          <a:p>
            <a:endParaRPr lang="en-US" sz="2000" dirty="0"/>
          </a:p>
          <a:p>
            <a:r>
              <a:rPr lang="en-US" sz="2000" dirty="0" smtClean="0"/>
              <a:t>Budget </a:t>
            </a:r>
            <a:r>
              <a:rPr lang="en-US" sz="2000" dirty="0"/>
              <a:t>justifications delivered to </a:t>
            </a:r>
            <a:r>
              <a:rPr lang="en-US" sz="2000" dirty="0" smtClean="0"/>
              <a:t>OMB</a:t>
            </a:r>
            <a:endParaRPr lang="en-US" sz="2000" dirty="0"/>
          </a:p>
          <a:p>
            <a:endParaRPr lang="en-US" sz="2000" dirty="0"/>
          </a:p>
        </p:txBody>
      </p:sp>
      <p:sp>
        <p:nvSpPr>
          <p:cNvPr id="8" name="Rectangle 7"/>
          <p:cNvSpPr/>
          <p:nvPr/>
        </p:nvSpPr>
        <p:spPr>
          <a:xfrm>
            <a:off x="1114138" y="2189310"/>
            <a:ext cx="3942898" cy="108729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1045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the Federal Budget Process</a:t>
            </a:r>
            <a:endParaRPr lang="en-US" sz="3000" dirty="0">
              <a:effectLst/>
            </a:endParaRPr>
          </a:p>
        </p:txBody>
      </p:sp>
      <p:sp>
        <p:nvSpPr>
          <p:cNvPr id="5" name="Content Placeholder 4"/>
          <p:cNvSpPr>
            <a:spLocks noGrp="1"/>
          </p:cNvSpPr>
          <p:nvPr>
            <p:ph idx="1"/>
          </p:nvPr>
        </p:nvSpPr>
        <p:spPr>
          <a:xfrm>
            <a:off x="1435608" y="990600"/>
            <a:ext cx="7498080" cy="4800600"/>
          </a:xfrm>
        </p:spPr>
        <p:txBody>
          <a:bodyPr>
            <a:normAutofit/>
          </a:bodyPr>
          <a:lstStyle/>
          <a:p>
            <a:r>
              <a:rPr lang="en-US" sz="1800" dirty="0"/>
              <a:t>It's useful to think of the federal budget cycle in four </a:t>
            </a:r>
            <a:r>
              <a:rPr lang="en-US" sz="1800" dirty="0" smtClean="0"/>
              <a:t>phases</a:t>
            </a:r>
          </a:p>
          <a:p>
            <a:endParaRPr lang="en-US" sz="1800" dirty="0" smtClean="0"/>
          </a:p>
        </p:txBody>
      </p:sp>
      <p:grpSp>
        <p:nvGrpSpPr>
          <p:cNvPr id="10" name="Group 9"/>
          <p:cNvGrpSpPr/>
          <p:nvPr/>
        </p:nvGrpSpPr>
        <p:grpSpPr>
          <a:xfrm>
            <a:off x="1161802" y="1600200"/>
            <a:ext cx="7781925" cy="2057400"/>
            <a:chOff x="690748" y="3871016"/>
            <a:chExt cx="7781925" cy="2057400"/>
          </a:xfrm>
        </p:grpSpPr>
        <p:pic>
          <p:nvPicPr>
            <p:cNvPr id="1028" name="Picture 4" descr="http://www.aaas.org/sites/default/files/Budget%20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8" y="4495800"/>
              <a:ext cx="7781925" cy="10191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14946" y="5589862"/>
              <a:ext cx="6380273" cy="338554"/>
            </a:xfrm>
            <a:prstGeom prst="rect">
              <a:avLst/>
            </a:prstGeom>
            <a:solidFill>
              <a:srgbClr val="FFFF00"/>
            </a:solidFill>
            <a:ln>
              <a:solidFill>
                <a:schemeClr val="tx1"/>
              </a:solidFill>
            </a:ln>
          </p:spPr>
          <p:txBody>
            <a:bodyPr wrap="none" rtlCol="0">
              <a:spAutoFit/>
            </a:bodyPr>
            <a:lstStyle/>
            <a:p>
              <a:r>
                <a:rPr lang="en-US" sz="1600" b="1" dirty="0" smtClean="0">
                  <a:latin typeface="Arial Narrow" panose="020B0606020202030204" pitchFamily="34" charset="0"/>
                  <a:cs typeface="Arial" panose="020B0604020202020204" pitchFamily="34" charset="0"/>
                </a:rPr>
                <a:t>Phase 4: Execution of the fiscal year’s budget by agencies; begins Oct of FY</a:t>
              </a:r>
              <a:endParaRPr lang="en-US" sz="1600" b="1" dirty="0">
                <a:latin typeface="Arial Narrow" panose="020B0606020202030204" pitchFamily="34" charset="0"/>
                <a:cs typeface="Arial" panose="020B0604020202020204" pitchFamily="34" charset="0"/>
              </a:endParaRPr>
            </a:p>
          </p:txBody>
        </p:sp>
        <p:sp>
          <p:nvSpPr>
            <p:cNvPr id="9" name="TextBox 8"/>
            <p:cNvSpPr txBox="1"/>
            <p:nvPr/>
          </p:nvSpPr>
          <p:spPr>
            <a:xfrm>
              <a:off x="690748" y="4119909"/>
              <a:ext cx="5176652" cy="307777"/>
            </a:xfrm>
            <a:prstGeom prst="rect">
              <a:avLst/>
            </a:prstGeom>
            <a:solidFill>
              <a:srgbClr val="0070C0"/>
            </a:solidFill>
            <a:ln>
              <a:solidFill>
                <a:schemeClr val="tx1"/>
              </a:solidFill>
            </a:ln>
          </p:spPr>
          <p:txBody>
            <a:bodyPr wrap="square" rtlCol="0">
              <a:spAutoFit/>
            </a:bodyPr>
            <a:lstStyle/>
            <a:p>
              <a:pPr algn="ctr"/>
              <a:r>
                <a:rPr lang="en-US" sz="1400" b="1" dirty="0" smtClean="0">
                  <a:latin typeface="Arial Narrow" panose="020B0606020202030204" pitchFamily="34" charset="0"/>
                </a:rPr>
                <a:t>President’s budget formulation</a:t>
              </a:r>
              <a:endParaRPr lang="en-US" sz="1400" b="1" dirty="0">
                <a:latin typeface="Arial Narrow" panose="020B0606020202030204" pitchFamily="34" charset="0"/>
              </a:endParaRPr>
            </a:p>
          </p:txBody>
        </p:sp>
        <p:sp>
          <p:nvSpPr>
            <p:cNvPr id="12" name="TextBox 11"/>
            <p:cNvSpPr txBox="1"/>
            <p:nvPr/>
          </p:nvSpPr>
          <p:spPr>
            <a:xfrm>
              <a:off x="6172199" y="3871016"/>
              <a:ext cx="2300473" cy="523220"/>
            </a:xfrm>
            <a:prstGeom prst="rect">
              <a:avLst/>
            </a:prstGeom>
            <a:solidFill>
              <a:srgbClr val="00B050"/>
            </a:solidFill>
            <a:ln>
              <a:solidFill>
                <a:schemeClr val="tx1"/>
              </a:solidFill>
            </a:ln>
          </p:spPr>
          <p:txBody>
            <a:bodyPr wrap="square" rtlCol="0">
              <a:spAutoFit/>
            </a:bodyPr>
            <a:lstStyle/>
            <a:p>
              <a:pPr algn="ctr"/>
              <a:r>
                <a:rPr lang="en-US" sz="1400" b="1" dirty="0" smtClean="0">
                  <a:latin typeface="Arial Narrow" panose="020B0606020202030204" pitchFamily="34" charset="0"/>
                </a:rPr>
                <a:t>Congressional appropriations cycle</a:t>
              </a:r>
              <a:endParaRPr lang="en-US" sz="1400" b="1" dirty="0">
                <a:latin typeface="Arial Narrow" panose="020B0606020202030204" pitchFamily="34" charset="0"/>
              </a:endParaRPr>
            </a:p>
          </p:txBody>
        </p:sp>
      </p:grpSp>
      <p:sp>
        <p:nvSpPr>
          <p:cNvPr id="7" name="TextBox 6"/>
          <p:cNvSpPr txBox="1"/>
          <p:nvPr/>
        </p:nvSpPr>
        <p:spPr>
          <a:xfrm>
            <a:off x="1443527" y="4114800"/>
            <a:ext cx="7218473" cy="2554545"/>
          </a:xfrm>
          <a:prstGeom prst="rect">
            <a:avLst/>
          </a:prstGeom>
          <a:noFill/>
        </p:spPr>
        <p:txBody>
          <a:bodyPr wrap="square" rtlCol="0">
            <a:spAutoFit/>
          </a:bodyPr>
          <a:lstStyle/>
          <a:p>
            <a:r>
              <a:rPr lang="en-US" sz="2000" dirty="0"/>
              <a:t>PHASE 2: OMB thoroughly reviews requests, decides what the Administration will and will not support, and notifies agencies (“</a:t>
            </a:r>
            <a:r>
              <a:rPr lang="en-US" sz="2000" dirty="0" err="1"/>
              <a:t>passbacks</a:t>
            </a:r>
            <a:r>
              <a:rPr lang="en-US" sz="2000" dirty="0" smtClean="0"/>
              <a:t>”)</a:t>
            </a:r>
          </a:p>
          <a:p>
            <a:endParaRPr lang="en-US" sz="2000" dirty="0"/>
          </a:p>
          <a:p>
            <a:r>
              <a:rPr lang="en-US" sz="2000" dirty="0" smtClean="0"/>
              <a:t>Agencies </a:t>
            </a:r>
            <a:r>
              <a:rPr lang="en-US" sz="2000" dirty="0"/>
              <a:t>accept or </a:t>
            </a:r>
            <a:r>
              <a:rPr lang="en-US" sz="2000" dirty="0" smtClean="0"/>
              <a:t>appeal</a:t>
            </a:r>
          </a:p>
          <a:p>
            <a:endParaRPr lang="en-US" sz="2000" dirty="0"/>
          </a:p>
          <a:p>
            <a:r>
              <a:rPr lang="en-US" sz="2000" dirty="0" smtClean="0"/>
              <a:t>President </a:t>
            </a:r>
            <a:r>
              <a:rPr lang="en-US" sz="2000" dirty="0"/>
              <a:t>submits budget to congress </a:t>
            </a:r>
          </a:p>
          <a:p>
            <a:endParaRPr lang="en-US" sz="2000" dirty="0"/>
          </a:p>
        </p:txBody>
      </p:sp>
      <p:sp>
        <p:nvSpPr>
          <p:cNvPr id="8" name="Rectangle 7"/>
          <p:cNvSpPr/>
          <p:nvPr/>
        </p:nvSpPr>
        <p:spPr>
          <a:xfrm>
            <a:off x="5067447" y="2210565"/>
            <a:ext cx="1638153" cy="108729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825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the Federal Budget Process</a:t>
            </a:r>
            <a:endParaRPr lang="en-US" sz="3000" dirty="0">
              <a:effectLst/>
            </a:endParaRPr>
          </a:p>
        </p:txBody>
      </p:sp>
      <p:sp>
        <p:nvSpPr>
          <p:cNvPr id="5" name="Content Placeholder 4"/>
          <p:cNvSpPr>
            <a:spLocks noGrp="1"/>
          </p:cNvSpPr>
          <p:nvPr>
            <p:ph idx="1"/>
          </p:nvPr>
        </p:nvSpPr>
        <p:spPr>
          <a:xfrm>
            <a:off x="1435608" y="990600"/>
            <a:ext cx="7498080" cy="4800600"/>
          </a:xfrm>
        </p:spPr>
        <p:txBody>
          <a:bodyPr>
            <a:normAutofit/>
          </a:bodyPr>
          <a:lstStyle/>
          <a:p>
            <a:r>
              <a:rPr lang="en-US" sz="1800" dirty="0"/>
              <a:t>It's useful to think of the federal budget cycle in four </a:t>
            </a:r>
            <a:r>
              <a:rPr lang="en-US" sz="1800" dirty="0" smtClean="0"/>
              <a:t>phases</a:t>
            </a:r>
          </a:p>
          <a:p>
            <a:endParaRPr lang="en-US" sz="1800" dirty="0" smtClean="0"/>
          </a:p>
        </p:txBody>
      </p:sp>
      <p:grpSp>
        <p:nvGrpSpPr>
          <p:cNvPr id="10" name="Group 9"/>
          <p:cNvGrpSpPr/>
          <p:nvPr/>
        </p:nvGrpSpPr>
        <p:grpSpPr>
          <a:xfrm>
            <a:off x="1161802" y="1600200"/>
            <a:ext cx="7781925" cy="2057400"/>
            <a:chOff x="690748" y="3871016"/>
            <a:chExt cx="7781925" cy="2057400"/>
          </a:xfrm>
        </p:grpSpPr>
        <p:pic>
          <p:nvPicPr>
            <p:cNvPr id="1028" name="Picture 4" descr="http://www.aaas.org/sites/default/files/Budget%20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8" y="4495800"/>
              <a:ext cx="7781925" cy="10191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14946" y="5589862"/>
              <a:ext cx="6380273" cy="338554"/>
            </a:xfrm>
            <a:prstGeom prst="rect">
              <a:avLst/>
            </a:prstGeom>
            <a:solidFill>
              <a:srgbClr val="FFFF00"/>
            </a:solidFill>
            <a:ln>
              <a:solidFill>
                <a:schemeClr val="tx1"/>
              </a:solidFill>
            </a:ln>
          </p:spPr>
          <p:txBody>
            <a:bodyPr wrap="none" rtlCol="0">
              <a:spAutoFit/>
            </a:bodyPr>
            <a:lstStyle/>
            <a:p>
              <a:r>
                <a:rPr lang="en-US" sz="1600" b="1" dirty="0" smtClean="0">
                  <a:latin typeface="Arial Narrow" panose="020B0606020202030204" pitchFamily="34" charset="0"/>
                  <a:cs typeface="Arial" panose="020B0604020202020204" pitchFamily="34" charset="0"/>
                </a:rPr>
                <a:t>Phase 4: Execution of the fiscal year’s budget by agencies; begins Oct of FY</a:t>
              </a:r>
              <a:endParaRPr lang="en-US" sz="1600" b="1" dirty="0">
                <a:latin typeface="Arial Narrow" panose="020B0606020202030204" pitchFamily="34" charset="0"/>
                <a:cs typeface="Arial" panose="020B0604020202020204" pitchFamily="34" charset="0"/>
              </a:endParaRPr>
            </a:p>
          </p:txBody>
        </p:sp>
        <p:sp>
          <p:nvSpPr>
            <p:cNvPr id="9" name="TextBox 8"/>
            <p:cNvSpPr txBox="1"/>
            <p:nvPr/>
          </p:nvSpPr>
          <p:spPr>
            <a:xfrm>
              <a:off x="690748" y="4119909"/>
              <a:ext cx="5176652" cy="307777"/>
            </a:xfrm>
            <a:prstGeom prst="rect">
              <a:avLst/>
            </a:prstGeom>
            <a:solidFill>
              <a:srgbClr val="0070C0"/>
            </a:solidFill>
            <a:ln>
              <a:solidFill>
                <a:schemeClr val="tx1"/>
              </a:solidFill>
            </a:ln>
          </p:spPr>
          <p:txBody>
            <a:bodyPr wrap="square" rtlCol="0">
              <a:spAutoFit/>
            </a:bodyPr>
            <a:lstStyle/>
            <a:p>
              <a:pPr algn="ctr"/>
              <a:r>
                <a:rPr lang="en-US" sz="1400" b="1" dirty="0" smtClean="0">
                  <a:latin typeface="Arial Narrow" panose="020B0606020202030204" pitchFamily="34" charset="0"/>
                </a:rPr>
                <a:t>President’s budget formulation</a:t>
              </a:r>
              <a:endParaRPr lang="en-US" sz="1400" b="1" dirty="0">
                <a:latin typeface="Arial Narrow" panose="020B0606020202030204" pitchFamily="34" charset="0"/>
              </a:endParaRPr>
            </a:p>
          </p:txBody>
        </p:sp>
        <p:sp>
          <p:nvSpPr>
            <p:cNvPr id="12" name="TextBox 11"/>
            <p:cNvSpPr txBox="1"/>
            <p:nvPr/>
          </p:nvSpPr>
          <p:spPr>
            <a:xfrm>
              <a:off x="6172199" y="3871016"/>
              <a:ext cx="2300473" cy="523220"/>
            </a:xfrm>
            <a:prstGeom prst="rect">
              <a:avLst/>
            </a:prstGeom>
            <a:solidFill>
              <a:srgbClr val="00B050"/>
            </a:solidFill>
            <a:ln>
              <a:solidFill>
                <a:schemeClr val="tx1"/>
              </a:solidFill>
            </a:ln>
          </p:spPr>
          <p:txBody>
            <a:bodyPr wrap="square" rtlCol="0">
              <a:spAutoFit/>
            </a:bodyPr>
            <a:lstStyle/>
            <a:p>
              <a:pPr algn="ctr"/>
              <a:r>
                <a:rPr lang="en-US" sz="1400" b="1" dirty="0" smtClean="0">
                  <a:latin typeface="Arial Narrow" panose="020B0606020202030204" pitchFamily="34" charset="0"/>
                </a:rPr>
                <a:t>Congressional appropriations cycle</a:t>
              </a:r>
              <a:endParaRPr lang="en-US" sz="1400" b="1" dirty="0">
                <a:latin typeface="Arial Narrow" panose="020B0606020202030204" pitchFamily="34" charset="0"/>
              </a:endParaRPr>
            </a:p>
          </p:txBody>
        </p:sp>
      </p:grpSp>
      <p:sp>
        <p:nvSpPr>
          <p:cNvPr id="7" name="TextBox 6"/>
          <p:cNvSpPr txBox="1"/>
          <p:nvPr/>
        </p:nvSpPr>
        <p:spPr>
          <a:xfrm>
            <a:off x="1443527" y="3871079"/>
            <a:ext cx="7218473" cy="3139321"/>
          </a:xfrm>
          <a:prstGeom prst="rect">
            <a:avLst/>
          </a:prstGeom>
          <a:noFill/>
        </p:spPr>
        <p:txBody>
          <a:bodyPr wrap="square" rtlCol="0">
            <a:spAutoFit/>
          </a:bodyPr>
          <a:lstStyle/>
          <a:p>
            <a:r>
              <a:rPr lang="en-US" dirty="0" smtClean="0"/>
              <a:t>PHASE </a:t>
            </a:r>
            <a:r>
              <a:rPr lang="en-US" dirty="0"/>
              <a:t>3: Congress must pass a budget resolution to set </a:t>
            </a:r>
            <a:r>
              <a:rPr lang="en-US" dirty="0" smtClean="0"/>
              <a:t>framework</a:t>
            </a:r>
          </a:p>
          <a:p>
            <a:endParaRPr lang="en-US" dirty="0" smtClean="0"/>
          </a:p>
          <a:p>
            <a:r>
              <a:rPr lang="en-US" dirty="0" smtClean="0"/>
              <a:t>12 </a:t>
            </a:r>
            <a:r>
              <a:rPr lang="en-US" dirty="0"/>
              <a:t>Appropriations Subcommittees hold hearings, write and eventually pass a spending </a:t>
            </a:r>
            <a:r>
              <a:rPr lang="en-US" dirty="0" smtClean="0"/>
              <a:t>bill</a:t>
            </a:r>
          </a:p>
          <a:p>
            <a:endParaRPr lang="en-US" dirty="0" smtClean="0"/>
          </a:p>
          <a:p>
            <a:r>
              <a:rPr lang="en-US" dirty="0" smtClean="0"/>
              <a:t>Appropriations </a:t>
            </a:r>
            <a:r>
              <a:rPr lang="en-US" dirty="0"/>
              <a:t>Committee passes each spending bill, full chamber amends and approves (House &amp; </a:t>
            </a:r>
            <a:r>
              <a:rPr lang="en-US" dirty="0" smtClean="0"/>
              <a:t>Senate)</a:t>
            </a:r>
          </a:p>
          <a:p>
            <a:endParaRPr lang="en-US" dirty="0"/>
          </a:p>
          <a:p>
            <a:r>
              <a:rPr lang="en-US" dirty="0" smtClean="0"/>
              <a:t>A </a:t>
            </a:r>
            <a:r>
              <a:rPr lang="en-US" dirty="0"/>
              <a:t>conference committee will work out the differences between the two versions and send a completed bill to the </a:t>
            </a:r>
            <a:r>
              <a:rPr lang="en-US" dirty="0" smtClean="0"/>
              <a:t>President</a:t>
            </a:r>
            <a:endParaRPr lang="en-US" dirty="0"/>
          </a:p>
          <a:p>
            <a:endParaRPr lang="en-US" dirty="0"/>
          </a:p>
        </p:txBody>
      </p:sp>
      <p:sp>
        <p:nvSpPr>
          <p:cNvPr id="8" name="Rectangle 7"/>
          <p:cNvSpPr/>
          <p:nvPr/>
        </p:nvSpPr>
        <p:spPr>
          <a:xfrm>
            <a:off x="6663184" y="2190927"/>
            <a:ext cx="2280543" cy="1087290"/>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7825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6200"/>
            <a:ext cx="7498080" cy="1143000"/>
          </a:xfrm>
        </p:spPr>
        <p:txBody>
          <a:bodyPr>
            <a:normAutofit/>
          </a:bodyPr>
          <a:lstStyle/>
          <a:p>
            <a:pPr algn="ctr"/>
            <a:r>
              <a:rPr lang="en-US" sz="3000" dirty="0" smtClean="0">
                <a:effectLst/>
              </a:rPr>
              <a:t>Introduction to the Federal Budget Process</a:t>
            </a:r>
            <a:endParaRPr lang="en-US" sz="3000" dirty="0">
              <a:effectLst/>
            </a:endParaRPr>
          </a:p>
        </p:txBody>
      </p:sp>
      <p:sp>
        <p:nvSpPr>
          <p:cNvPr id="5" name="Content Placeholder 4"/>
          <p:cNvSpPr>
            <a:spLocks noGrp="1"/>
          </p:cNvSpPr>
          <p:nvPr>
            <p:ph idx="1"/>
          </p:nvPr>
        </p:nvSpPr>
        <p:spPr>
          <a:xfrm>
            <a:off x="1435608" y="990600"/>
            <a:ext cx="7498080" cy="4800600"/>
          </a:xfrm>
        </p:spPr>
        <p:txBody>
          <a:bodyPr>
            <a:normAutofit/>
          </a:bodyPr>
          <a:lstStyle/>
          <a:p>
            <a:r>
              <a:rPr lang="en-US" sz="1800" dirty="0"/>
              <a:t>It's useful to think of the federal budget cycle in four </a:t>
            </a:r>
            <a:r>
              <a:rPr lang="en-US" sz="1800" dirty="0" smtClean="0"/>
              <a:t>phases</a:t>
            </a:r>
          </a:p>
          <a:p>
            <a:endParaRPr lang="en-US" sz="1800" dirty="0" smtClean="0"/>
          </a:p>
        </p:txBody>
      </p:sp>
      <p:grpSp>
        <p:nvGrpSpPr>
          <p:cNvPr id="10" name="Group 9"/>
          <p:cNvGrpSpPr/>
          <p:nvPr/>
        </p:nvGrpSpPr>
        <p:grpSpPr>
          <a:xfrm>
            <a:off x="1161802" y="1600200"/>
            <a:ext cx="7781925" cy="2057400"/>
            <a:chOff x="690748" y="3871016"/>
            <a:chExt cx="7781925" cy="2057400"/>
          </a:xfrm>
        </p:grpSpPr>
        <p:pic>
          <p:nvPicPr>
            <p:cNvPr id="1028" name="Picture 4" descr="http://www.aaas.org/sites/default/files/Budget%20Schemat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748" y="4495800"/>
              <a:ext cx="7781925" cy="10191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14946" y="5589862"/>
              <a:ext cx="6380273" cy="338554"/>
            </a:xfrm>
            <a:prstGeom prst="rect">
              <a:avLst/>
            </a:prstGeom>
            <a:solidFill>
              <a:srgbClr val="FFFF00"/>
            </a:solidFill>
            <a:ln>
              <a:solidFill>
                <a:schemeClr val="tx1"/>
              </a:solidFill>
            </a:ln>
          </p:spPr>
          <p:txBody>
            <a:bodyPr wrap="none" rtlCol="0">
              <a:spAutoFit/>
            </a:bodyPr>
            <a:lstStyle/>
            <a:p>
              <a:r>
                <a:rPr lang="en-US" sz="1600" b="1" dirty="0" smtClean="0">
                  <a:latin typeface="Arial Narrow" panose="020B0606020202030204" pitchFamily="34" charset="0"/>
                  <a:cs typeface="Arial" panose="020B0604020202020204" pitchFamily="34" charset="0"/>
                </a:rPr>
                <a:t>Phase 4: Execution of the fiscal year’s budget by agencies; begins Oct of FY</a:t>
              </a:r>
              <a:endParaRPr lang="en-US" sz="1600" b="1" dirty="0">
                <a:latin typeface="Arial Narrow" panose="020B0606020202030204" pitchFamily="34" charset="0"/>
                <a:cs typeface="Arial" panose="020B0604020202020204" pitchFamily="34" charset="0"/>
              </a:endParaRPr>
            </a:p>
          </p:txBody>
        </p:sp>
        <p:sp>
          <p:nvSpPr>
            <p:cNvPr id="9" name="TextBox 8"/>
            <p:cNvSpPr txBox="1"/>
            <p:nvPr/>
          </p:nvSpPr>
          <p:spPr>
            <a:xfrm>
              <a:off x="690748" y="4119909"/>
              <a:ext cx="5176652" cy="307777"/>
            </a:xfrm>
            <a:prstGeom prst="rect">
              <a:avLst/>
            </a:prstGeom>
            <a:solidFill>
              <a:srgbClr val="0070C0"/>
            </a:solidFill>
            <a:ln>
              <a:solidFill>
                <a:schemeClr val="tx1"/>
              </a:solidFill>
            </a:ln>
          </p:spPr>
          <p:txBody>
            <a:bodyPr wrap="square" rtlCol="0">
              <a:spAutoFit/>
            </a:bodyPr>
            <a:lstStyle/>
            <a:p>
              <a:pPr algn="ctr"/>
              <a:r>
                <a:rPr lang="en-US" sz="1400" b="1" dirty="0" smtClean="0">
                  <a:latin typeface="Arial Narrow" panose="020B0606020202030204" pitchFamily="34" charset="0"/>
                </a:rPr>
                <a:t>President’s budget formulation</a:t>
              </a:r>
              <a:endParaRPr lang="en-US" sz="1400" b="1" dirty="0">
                <a:latin typeface="Arial Narrow" panose="020B0606020202030204" pitchFamily="34" charset="0"/>
              </a:endParaRPr>
            </a:p>
          </p:txBody>
        </p:sp>
        <p:sp>
          <p:nvSpPr>
            <p:cNvPr id="12" name="TextBox 11"/>
            <p:cNvSpPr txBox="1"/>
            <p:nvPr/>
          </p:nvSpPr>
          <p:spPr>
            <a:xfrm>
              <a:off x="6172199" y="3871016"/>
              <a:ext cx="2300473" cy="523220"/>
            </a:xfrm>
            <a:prstGeom prst="rect">
              <a:avLst/>
            </a:prstGeom>
            <a:solidFill>
              <a:srgbClr val="00B050"/>
            </a:solidFill>
            <a:ln>
              <a:solidFill>
                <a:schemeClr val="tx1"/>
              </a:solidFill>
            </a:ln>
          </p:spPr>
          <p:txBody>
            <a:bodyPr wrap="square" rtlCol="0">
              <a:spAutoFit/>
            </a:bodyPr>
            <a:lstStyle/>
            <a:p>
              <a:pPr algn="ctr"/>
              <a:r>
                <a:rPr lang="en-US" sz="1400" b="1" dirty="0" smtClean="0">
                  <a:latin typeface="Arial Narrow" panose="020B0606020202030204" pitchFamily="34" charset="0"/>
                </a:rPr>
                <a:t>Congressional appropriations cycle</a:t>
              </a:r>
              <a:endParaRPr lang="en-US" sz="1400" b="1" dirty="0">
                <a:latin typeface="Arial Narrow" panose="020B0606020202030204" pitchFamily="34" charset="0"/>
              </a:endParaRPr>
            </a:p>
          </p:txBody>
        </p:sp>
      </p:grpSp>
      <p:sp>
        <p:nvSpPr>
          <p:cNvPr id="15" name="TextBox 14"/>
          <p:cNvSpPr txBox="1"/>
          <p:nvPr/>
        </p:nvSpPr>
        <p:spPr>
          <a:xfrm>
            <a:off x="1161802" y="3810000"/>
            <a:ext cx="7781924" cy="2862322"/>
          </a:xfrm>
          <a:prstGeom prst="rect">
            <a:avLst/>
          </a:prstGeom>
          <a:solidFill>
            <a:schemeClr val="bg1"/>
          </a:solidFill>
          <a:ln w="38100">
            <a:solidFill>
              <a:srgbClr val="FF0000"/>
            </a:solidFill>
          </a:ln>
        </p:spPr>
        <p:txBody>
          <a:bodyPr wrap="square" rtlCol="0">
            <a:spAutoFit/>
          </a:bodyPr>
          <a:lstStyle/>
          <a:p>
            <a:endParaRPr lang="en-US" dirty="0" smtClean="0"/>
          </a:p>
          <a:p>
            <a:r>
              <a:rPr lang="en-US" dirty="0" smtClean="0"/>
              <a:t>Note: This is “</a:t>
            </a:r>
            <a:r>
              <a:rPr lang="en-US" dirty="0" smtClean="0">
                <a:effectLst>
                  <a:outerShdw blurRad="38100" dist="38100" dir="2700000" algn="tl">
                    <a:srgbClr val="000000">
                      <a:alpha val="43137"/>
                    </a:srgbClr>
                  </a:outerShdw>
                </a:effectLst>
              </a:rPr>
              <a:t>regular order</a:t>
            </a:r>
            <a:r>
              <a:rPr lang="en-US" dirty="0" smtClean="0"/>
              <a:t>” and it hasn’t happened since… 1996! </a:t>
            </a:r>
          </a:p>
          <a:p>
            <a:endParaRPr lang="en-US" dirty="0" smtClean="0"/>
          </a:p>
          <a:p>
            <a:endParaRPr lang="en-US" dirty="0" smtClean="0"/>
          </a:p>
          <a:p>
            <a:r>
              <a:rPr lang="en-US" dirty="0" smtClean="0"/>
              <a:t>If the 12 spending bills are not completed, a </a:t>
            </a:r>
            <a:r>
              <a:rPr lang="en-US" b="1" dirty="0" smtClean="0"/>
              <a:t>continuing resolution </a:t>
            </a:r>
            <a:r>
              <a:rPr lang="en-US" dirty="0" smtClean="0"/>
              <a:t>must be passed to avoid government shutdown until appropriations pass. Funding levels from the previous year are extended, however changes can be made targeting specific programs (“anomalies”). Sometimes multiple continuing resolutions are required. </a:t>
            </a:r>
          </a:p>
          <a:p>
            <a:pPr algn="ctr"/>
            <a:endParaRPr lang="en-US" dirty="0"/>
          </a:p>
        </p:txBody>
      </p:sp>
    </p:spTree>
    <p:extLst>
      <p:ext uri="{BB962C8B-B14F-4D97-AF65-F5344CB8AC3E}">
        <p14:creationId xmlns:p14="http://schemas.microsoft.com/office/powerpoint/2010/main" val="2936949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000" dirty="0" smtClean="0">
                <a:effectLst/>
              </a:rPr>
              <a:t>Introduction to the Federal Budget Process</a:t>
            </a:r>
            <a:endParaRPr lang="en-US" sz="3000" dirty="0">
              <a:effectLst/>
            </a:endParaRPr>
          </a:p>
        </p:txBody>
      </p:sp>
      <p:sp>
        <p:nvSpPr>
          <p:cNvPr id="3" name="Content Placeholder 2"/>
          <p:cNvSpPr>
            <a:spLocks noGrp="1"/>
          </p:cNvSpPr>
          <p:nvPr>
            <p:ph idx="1"/>
          </p:nvPr>
        </p:nvSpPr>
        <p:spPr>
          <a:xfrm>
            <a:off x="5638800" y="1600200"/>
            <a:ext cx="3352800" cy="4800600"/>
          </a:xfrm>
        </p:spPr>
        <p:txBody>
          <a:bodyPr>
            <a:normAutofit/>
          </a:bodyPr>
          <a:lstStyle/>
          <a:p>
            <a:r>
              <a:rPr lang="en-US" sz="1800" dirty="0" smtClean="0"/>
              <a:t>99% of the budget to fund science falls within </a:t>
            </a:r>
            <a:r>
              <a:rPr lang="en-US" sz="1800" i="1" dirty="0" smtClean="0"/>
              <a:t>discretionary</a:t>
            </a:r>
            <a:r>
              <a:rPr lang="en-US" sz="1800" dirty="0" smtClean="0"/>
              <a:t> funding</a:t>
            </a:r>
          </a:p>
          <a:p>
            <a:r>
              <a:rPr lang="en-US" sz="1800" dirty="0" smtClean="0"/>
              <a:t>Decided by Congress through the appropriations process</a:t>
            </a:r>
          </a:p>
          <a:p>
            <a:endParaRPr lang="en-US" sz="1800" dirty="0"/>
          </a:p>
          <a:p>
            <a:r>
              <a:rPr lang="en-US" sz="1800" dirty="0" smtClean="0"/>
              <a:t>Good news for FY2016 (omnibus bill passed at the end of December)</a:t>
            </a:r>
          </a:p>
          <a:p>
            <a:r>
              <a:rPr lang="en-US" sz="1800" dirty="0" smtClean="0"/>
              <a:t>Funding for science increased across the board</a:t>
            </a:r>
            <a:endParaRPr lang="en-US" sz="1800" dirty="0"/>
          </a:p>
        </p:txBody>
      </p:sp>
      <p:pic>
        <p:nvPicPr>
          <p:cNvPr id="1026" name="Picture 2" descr="http://www.aaas.org/sites/default/files/16p%20Outlays%20pi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49272"/>
            <a:ext cx="4791779" cy="3581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662550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All Cambria">
      <a:majorFont>
        <a:latin typeface="Cambria"/>
        <a:ea typeface=""/>
        <a:cs typeface=""/>
      </a:majorFont>
      <a:minorFont>
        <a:latin typeface="Cambria"/>
        <a:ea typeface=""/>
        <a:cs typeface=""/>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5162</TotalTime>
  <Words>1457</Words>
  <Application>Microsoft Office PowerPoint</Application>
  <PresentationFormat>On-screen Show (4:3)</PresentationFormat>
  <Paragraphs>251</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Solstice</vt:lpstr>
      <vt:lpstr>Making Our CASE: Catalyzing Advocacy in  Science and Engineering</vt:lpstr>
      <vt:lpstr>Making Our CASE Workshop</vt:lpstr>
      <vt:lpstr>Introduction to Science &amp; Technology Policy</vt:lpstr>
      <vt:lpstr>Introduction to Science &amp; Technology Policy</vt:lpstr>
      <vt:lpstr>Introduction to the Federal Budget Process</vt:lpstr>
      <vt:lpstr>Introduction to the Federal Budget Process</vt:lpstr>
      <vt:lpstr>Introduction to the Federal Budget Process</vt:lpstr>
      <vt:lpstr>Introduction to the Federal Budget Process</vt:lpstr>
      <vt:lpstr>Introduction to the Federal Budget Process</vt:lpstr>
      <vt:lpstr>FY2016 Science Funding Increases</vt:lpstr>
      <vt:lpstr>Congress: Structure and Processes</vt:lpstr>
      <vt:lpstr>Congress: Structure and Processes</vt:lpstr>
      <vt:lpstr>Congress: Structure and Processes</vt:lpstr>
      <vt:lpstr>Appropriation Subcommittees for Science</vt:lpstr>
      <vt:lpstr>Advocacy!</vt:lpstr>
      <vt:lpstr>Science Advocacy is Important!</vt:lpstr>
      <vt:lpstr>Some things to keep in mind…</vt:lpstr>
      <vt:lpstr>How to contact your representatives:</vt:lpstr>
      <vt:lpstr>Meet with your representatives:</vt:lpstr>
      <vt:lpstr>Some things to talk about/key phrases:</vt:lpstr>
      <vt:lpstr>My Experiences</vt:lpstr>
      <vt:lpstr>Where to learn more:</vt:lpstr>
      <vt:lpstr>Thank you!  Questions?</vt:lpstr>
    </vt:vector>
  </TitlesOfParts>
  <Company>LUHS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Our CASE: Catalyzing Advocacy in  Science and Engineering</dc:title>
  <dc:creator>LUHS</dc:creator>
  <cp:lastModifiedBy>LUHS</cp:lastModifiedBy>
  <cp:revision>70</cp:revision>
  <dcterms:created xsi:type="dcterms:W3CDTF">2015-12-22T17:19:22Z</dcterms:created>
  <dcterms:modified xsi:type="dcterms:W3CDTF">2016-01-15T15:07:16Z</dcterms:modified>
</cp:coreProperties>
</file>